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56" r:id="rId2"/>
    <p:sldId id="324" r:id="rId3"/>
    <p:sldId id="325" r:id="rId4"/>
    <p:sldId id="326" r:id="rId5"/>
    <p:sldId id="329" r:id="rId6"/>
    <p:sldId id="332" r:id="rId7"/>
    <p:sldId id="331" r:id="rId8"/>
    <p:sldId id="333" r:id="rId9"/>
    <p:sldId id="334" r:id="rId10"/>
    <p:sldId id="335" r:id="rId11"/>
    <p:sldId id="328" r:id="rId12"/>
    <p:sldId id="336" r:id="rId13"/>
    <p:sldId id="337" r:id="rId14"/>
    <p:sldId id="338" r:id="rId15"/>
    <p:sldId id="339" r:id="rId16"/>
    <p:sldId id="340" r:id="rId17"/>
    <p:sldId id="341" r:id="rId18"/>
    <p:sldId id="342" r:id="rId19"/>
    <p:sldId id="343" r:id="rId20"/>
    <p:sldId id="344" r:id="rId21"/>
    <p:sldId id="345" r:id="rId22"/>
    <p:sldId id="346" r:id="rId23"/>
    <p:sldId id="347" r:id="rId24"/>
    <p:sldId id="348" r:id="rId25"/>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0B6E4"/>
    <a:srgbClr val="6893C6"/>
    <a:srgbClr val="769DCC"/>
    <a:srgbClr val="007434"/>
    <a:srgbClr val="00964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Μεσαίο στυλ 2 - Έμφαση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35758FB7-9AC5-4552-8A53-C91805E547FA}" styleName="Στυλ με θέμα 1 - Έμφαση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B301B821-A1FF-4177-AEE7-76D212191A09}" styleName="Μεσαίο στυλ 1 - Έμφαση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CF1AB2-1976-4502-BF36-3FF5EA218861}" styleName="Μεσαίο στυλ 4 - Έμφαση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3B4B98B0-60AC-42C2-AFA5-B58CD77FA1E5}" styleName="Φωτεινό στυλ 1 - Έμφαση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Φωτεινό στυλ 2 - Έμφαση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Φωτεινό στυλ 3 - Έμφαση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500" autoAdjust="0"/>
  </p:normalViewPr>
  <p:slideViewPr>
    <p:cSldViewPr>
      <p:cViewPr varScale="1">
        <p:scale>
          <a:sx n="106" d="100"/>
          <a:sy n="106" d="100"/>
        </p:scale>
        <p:origin x="1764"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73E2E79-962D-4322-B7BE-A493D4B3B137}" type="doc">
      <dgm:prSet loTypeId="urn:microsoft.com/office/officeart/2005/8/layout/vList2" loCatId="list" qsTypeId="urn:microsoft.com/office/officeart/2005/8/quickstyle/simple3" qsCatId="simple" csTypeId="urn:microsoft.com/office/officeart/2005/8/colors/accent1_2" csCatId="accent1" phldr="1"/>
      <dgm:spPr/>
      <dgm:t>
        <a:bodyPr/>
        <a:lstStyle/>
        <a:p>
          <a:endParaRPr lang="el-GR"/>
        </a:p>
      </dgm:t>
    </dgm:pt>
    <dgm:pt modelId="{6942B6F3-042E-47BA-8771-ADF2AD4335B8}">
      <dgm:prSet phldrT="[Κείμενο]" custT="1"/>
      <dgm:spPr/>
      <dgm:t>
        <a:bodyPr/>
        <a:lstStyle/>
        <a:p>
          <a:pPr algn="just"/>
          <a:r>
            <a:rPr lang="el-GR" sz="2400" dirty="0"/>
            <a:t>ΟΤΑ </a:t>
          </a:r>
          <a:r>
            <a:rPr lang="el-GR" sz="2400" dirty="0" err="1"/>
            <a:t>Α΄και</a:t>
          </a:r>
          <a:r>
            <a:rPr lang="el-GR" sz="2400" dirty="0"/>
            <a:t> Β΄ βαθμού και φορείς τους</a:t>
          </a:r>
        </a:p>
      </dgm:t>
    </dgm:pt>
    <dgm:pt modelId="{4F793962-0054-49AF-BC41-944DDE8926D8}" type="parTrans" cxnId="{9046C86E-EC65-42AD-B674-E23AE66FDE6C}">
      <dgm:prSet/>
      <dgm:spPr/>
      <dgm:t>
        <a:bodyPr/>
        <a:lstStyle/>
        <a:p>
          <a:endParaRPr lang="el-GR"/>
        </a:p>
      </dgm:t>
    </dgm:pt>
    <dgm:pt modelId="{994C54AC-7E30-4A8E-B9C9-E6B4E2EADF82}" type="sibTrans" cxnId="{9046C86E-EC65-42AD-B674-E23AE66FDE6C}">
      <dgm:prSet/>
      <dgm:spPr/>
      <dgm:t>
        <a:bodyPr/>
        <a:lstStyle/>
        <a:p>
          <a:endParaRPr lang="el-GR"/>
        </a:p>
      </dgm:t>
    </dgm:pt>
    <dgm:pt modelId="{EA4CD52B-BAB7-4999-9E86-2699B027F07D}">
      <dgm:prSet phldrT="[Κείμενο]" custT="1"/>
      <dgm:spPr/>
      <dgm:t>
        <a:bodyPr/>
        <a:lstStyle/>
        <a:p>
          <a:pPr algn="just"/>
          <a:r>
            <a:rPr lang="el-GR" sz="2400" dirty="0"/>
            <a:t>Συλλογικοί Φορείς μη κερδοσκοπικού χαρακτήρα του αλιευτικού ή </a:t>
          </a:r>
          <a:r>
            <a:rPr lang="el-GR" sz="2400"/>
            <a:t>περιβαλλοντικού τομέα</a:t>
          </a:r>
          <a:r>
            <a:rPr lang="el-GR" sz="2000">
              <a:solidFill>
                <a:schemeClr val="tx1"/>
              </a:solidFill>
              <a:latin typeface="+mn-lt"/>
            </a:rPr>
            <a:t> </a:t>
          </a:r>
          <a:r>
            <a:rPr lang="el-GR" sz="2000">
              <a:solidFill>
                <a:srgbClr val="FF0000"/>
              </a:solidFill>
              <a:latin typeface="+mn-lt"/>
            </a:rPr>
            <a:t> </a:t>
          </a:r>
          <a:endParaRPr lang="el-GR" sz="2400" dirty="0"/>
        </a:p>
      </dgm:t>
    </dgm:pt>
    <dgm:pt modelId="{F755D0A2-B8AF-4980-9FCD-DAD37F25B4A7}" type="parTrans" cxnId="{DAFFDB4C-7303-4CF8-AFD9-76118622806B}">
      <dgm:prSet/>
      <dgm:spPr/>
      <dgm:t>
        <a:bodyPr/>
        <a:lstStyle/>
        <a:p>
          <a:endParaRPr lang="el-GR"/>
        </a:p>
      </dgm:t>
    </dgm:pt>
    <dgm:pt modelId="{E0D0310E-007A-475A-8C26-41E8807714CA}" type="sibTrans" cxnId="{DAFFDB4C-7303-4CF8-AFD9-76118622806B}">
      <dgm:prSet/>
      <dgm:spPr/>
      <dgm:t>
        <a:bodyPr/>
        <a:lstStyle/>
        <a:p>
          <a:endParaRPr lang="el-GR"/>
        </a:p>
      </dgm:t>
    </dgm:pt>
    <dgm:pt modelId="{DCCCF1B3-DB50-484F-A8F4-23237BF10C8D}" type="pres">
      <dgm:prSet presAssocID="{B73E2E79-962D-4322-B7BE-A493D4B3B137}" presName="linear" presStyleCnt="0">
        <dgm:presLayoutVars>
          <dgm:animLvl val="lvl"/>
          <dgm:resizeHandles val="exact"/>
        </dgm:presLayoutVars>
      </dgm:prSet>
      <dgm:spPr/>
    </dgm:pt>
    <dgm:pt modelId="{C9213484-75AC-4F3D-83CF-F0CE25162AD3}" type="pres">
      <dgm:prSet presAssocID="{6942B6F3-042E-47BA-8771-ADF2AD4335B8}" presName="parentText" presStyleLbl="node1" presStyleIdx="0" presStyleCnt="2" custScaleY="63270" custLinFactY="-66383" custLinFactNeighborX="-174" custLinFactNeighborY="-100000">
        <dgm:presLayoutVars>
          <dgm:chMax val="0"/>
          <dgm:bulletEnabled val="1"/>
        </dgm:presLayoutVars>
      </dgm:prSet>
      <dgm:spPr/>
    </dgm:pt>
    <dgm:pt modelId="{54C3F37D-68F3-4AF4-B6E5-957D64789E58}" type="pres">
      <dgm:prSet presAssocID="{994C54AC-7E30-4A8E-B9C9-E6B4E2EADF82}" presName="spacer" presStyleCnt="0"/>
      <dgm:spPr/>
    </dgm:pt>
    <dgm:pt modelId="{86045B06-E43F-474C-BE85-37922E3FB06A}" type="pres">
      <dgm:prSet presAssocID="{EA4CD52B-BAB7-4999-9E86-2699B027F07D}" presName="parentText" presStyleLbl="node1" presStyleIdx="1" presStyleCnt="2" custScaleY="70344" custLinFactY="-57922" custLinFactNeighborX="188" custLinFactNeighborY="-100000">
        <dgm:presLayoutVars>
          <dgm:chMax val="0"/>
          <dgm:bulletEnabled val="1"/>
        </dgm:presLayoutVars>
      </dgm:prSet>
      <dgm:spPr/>
    </dgm:pt>
  </dgm:ptLst>
  <dgm:cxnLst>
    <dgm:cxn modelId="{DAFFDB4C-7303-4CF8-AFD9-76118622806B}" srcId="{B73E2E79-962D-4322-B7BE-A493D4B3B137}" destId="{EA4CD52B-BAB7-4999-9E86-2699B027F07D}" srcOrd="1" destOrd="0" parTransId="{F755D0A2-B8AF-4980-9FCD-DAD37F25B4A7}" sibTransId="{E0D0310E-007A-475A-8C26-41E8807714CA}"/>
    <dgm:cxn modelId="{9046C86E-EC65-42AD-B674-E23AE66FDE6C}" srcId="{B73E2E79-962D-4322-B7BE-A493D4B3B137}" destId="{6942B6F3-042E-47BA-8771-ADF2AD4335B8}" srcOrd="0" destOrd="0" parTransId="{4F793962-0054-49AF-BC41-944DDE8926D8}" sibTransId="{994C54AC-7E30-4A8E-B9C9-E6B4E2EADF82}"/>
    <dgm:cxn modelId="{06543CA7-D658-45ED-9E1E-6602B1CA4E55}" type="presOf" srcId="{EA4CD52B-BAB7-4999-9E86-2699B027F07D}" destId="{86045B06-E43F-474C-BE85-37922E3FB06A}" srcOrd="0" destOrd="0" presId="urn:microsoft.com/office/officeart/2005/8/layout/vList2"/>
    <dgm:cxn modelId="{1A8E67DD-0FDF-4F84-B679-822B53C0FB2C}" type="presOf" srcId="{B73E2E79-962D-4322-B7BE-A493D4B3B137}" destId="{DCCCF1B3-DB50-484F-A8F4-23237BF10C8D}" srcOrd="0" destOrd="0" presId="urn:microsoft.com/office/officeart/2005/8/layout/vList2"/>
    <dgm:cxn modelId="{582024FE-271A-4921-B41A-67C335460D07}" type="presOf" srcId="{6942B6F3-042E-47BA-8771-ADF2AD4335B8}" destId="{C9213484-75AC-4F3D-83CF-F0CE25162AD3}" srcOrd="0" destOrd="0" presId="urn:microsoft.com/office/officeart/2005/8/layout/vList2"/>
    <dgm:cxn modelId="{CC9CA857-C018-4B88-99FF-385CA8AEF77C}" type="presParOf" srcId="{DCCCF1B3-DB50-484F-A8F4-23237BF10C8D}" destId="{C9213484-75AC-4F3D-83CF-F0CE25162AD3}" srcOrd="0" destOrd="0" presId="urn:microsoft.com/office/officeart/2005/8/layout/vList2"/>
    <dgm:cxn modelId="{EC024D60-A791-47B4-9B9E-C5E99D65928A}" type="presParOf" srcId="{DCCCF1B3-DB50-484F-A8F4-23237BF10C8D}" destId="{54C3F37D-68F3-4AF4-B6E5-957D64789E58}" srcOrd="1" destOrd="0" presId="urn:microsoft.com/office/officeart/2005/8/layout/vList2"/>
    <dgm:cxn modelId="{387A93A2-D1D8-4B64-8ABC-87B717F35CB1}" type="presParOf" srcId="{DCCCF1B3-DB50-484F-A8F4-23237BF10C8D}" destId="{86045B06-E43F-474C-BE85-37922E3FB06A}" srcOrd="2"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213484-75AC-4F3D-83CF-F0CE25162AD3}">
      <dsp:nvSpPr>
        <dsp:cNvPr id="0" name=""/>
        <dsp:cNvSpPr/>
      </dsp:nvSpPr>
      <dsp:spPr>
        <a:xfrm>
          <a:off x="0" y="351657"/>
          <a:ext cx="8229600" cy="758025"/>
        </a:xfrm>
        <a:prstGeom prst="roundRect">
          <a:avLst/>
        </a:prstGeom>
        <a:gradFill rotWithShape="0">
          <a:gsLst>
            <a:gs pos="0">
              <a:schemeClr val="accent1">
                <a:hueOff val="0"/>
                <a:satOff val="0"/>
                <a:lumOff val="0"/>
                <a:alphaOff val="0"/>
                <a:tint val="35000"/>
                <a:satMod val="260000"/>
              </a:schemeClr>
            </a:gs>
            <a:gs pos="30000">
              <a:schemeClr val="accent1">
                <a:hueOff val="0"/>
                <a:satOff val="0"/>
                <a:lumOff val="0"/>
                <a:alphaOff val="0"/>
                <a:tint val="38000"/>
                <a:satMod val="260000"/>
              </a:schemeClr>
            </a:gs>
            <a:gs pos="75000">
              <a:schemeClr val="accent1">
                <a:hueOff val="0"/>
                <a:satOff val="0"/>
                <a:lumOff val="0"/>
                <a:alphaOff val="0"/>
                <a:tint val="55000"/>
                <a:satMod val="255000"/>
              </a:schemeClr>
            </a:gs>
            <a:gs pos="100000">
              <a:schemeClr val="accent1">
                <a:hueOff val="0"/>
                <a:satOff val="0"/>
                <a:lumOff val="0"/>
                <a:alphaOff val="0"/>
                <a:tint val="70000"/>
                <a:satMod val="255000"/>
              </a:schemeClr>
            </a:gs>
          </a:gsLst>
          <a:path path="circle">
            <a:fillToRect l="5000" t="100000" r="120000" b="10000"/>
          </a:path>
        </a:gradFill>
        <a:ln>
          <a:noFill/>
        </a:ln>
        <a:effectLst>
          <a:outerShdw blurRad="50800" dist="250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91440" rIns="91440" bIns="91440" numCol="1" spcCol="1270" anchor="ctr" anchorCtr="0">
          <a:noAutofit/>
        </a:bodyPr>
        <a:lstStyle/>
        <a:p>
          <a:pPr marL="0" lvl="0" indent="0" algn="just" defTabSz="1066800">
            <a:lnSpc>
              <a:spcPct val="90000"/>
            </a:lnSpc>
            <a:spcBef>
              <a:spcPct val="0"/>
            </a:spcBef>
            <a:spcAft>
              <a:spcPct val="35000"/>
            </a:spcAft>
            <a:buNone/>
          </a:pPr>
          <a:r>
            <a:rPr lang="el-GR" sz="2400" kern="1200" dirty="0"/>
            <a:t>ΟΤΑ </a:t>
          </a:r>
          <a:r>
            <a:rPr lang="el-GR" sz="2400" kern="1200" dirty="0" err="1"/>
            <a:t>Α΄και</a:t>
          </a:r>
          <a:r>
            <a:rPr lang="el-GR" sz="2400" kern="1200" dirty="0"/>
            <a:t> Β΄ βαθμού και φορείς τους</a:t>
          </a:r>
        </a:p>
      </dsp:txBody>
      <dsp:txXfrm>
        <a:off x="37004" y="388661"/>
        <a:ext cx="8155592" cy="684017"/>
      </dsp:txXfrm>
    </dsp:sp>
    <dsp:sp modelId="{86045B06-E43F-474C-BE85-37922E3FB06A}">
      <dsp:nvSpPr>
        <dsp:cNvPr id="0" name=""/>
        <dsp:cNvSpPr/>
      </dsp:nvSpPr>
      <dsp:spPr>
        <a:xfrm>
          <a:off x="0" y="1395372"/>
          <a:ext cx="8229600" cy="842777"/>
        </a:xfrm>
        <a:prstGeom prst="roundRect">
          <a:avLst/>
        </a:prstGeom>
        <a:gradFill rotWithShape="0">
          <a:gsLst>
            <a:gs pos="0">
              <a:schemeClr val="accent1">
                <a:hueOff val="0"/>
                <a:satOff val="0"/>
                <a:lumOff val="0"/>
                <a:alphaOff val="0"/>
                <a:tint val="35000"/>
                <a:satMod val="260000"/>
              </a:schemeClr>
            </a:gs>
            <a:gs pos="30000">
              <a:schemeClr val="accent1">
                <a:hueOff val="0"/>
                <a:satOff val="0"/>
                <a:lumOff val="0"/>
                <a:alphaOff val="0"/>
                <a:tint val="38000"/>
                <a:satMod val="260000"/>
              </a:schemeClr>
            </a:gs>
            <a:gs pos="75000">
              <a:schemeClr val="accent1">
                <a:hueOff val="0"/>
                <a:satOff val="0"/>
                <a:lumOff val="0"/>
                <a:alphaOff val="0"/>
                <a:tint val="55000"/>
                <a:satMod val="255000"/>
              </a:schemeClr>
            </a:gs>
            <a:gs pos="100000">
              <a:schemeClr val="accent1">
                <a:hueOff val="0"/>
                <a:satOff val="0"/>
                <a:lumOff val="0"/>
                <a:alphaOff val="0"/>
                <a:tint val="70000"/>
                <a:satMod val="255000"/>
              </a:schemeClr>
            </a:gs>
          </a:gsLst>
          <a:path path="circle">
            <a:fillToRect l="5000" t="100000" r="120000" b="10000"/>
          </a:path>
        </a:gradFill>
        <a:ln>
          <a:noFill/>
        </a:ln>
        <a:effectLst>
          <a:outerShdw blurRad="50800" dist="250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91440" rIns="91440" bIns="91440" numCol="1" spcCol="1270" anchor="ctr" anchorCtr="0">
          <a:noAutofit/>
        </a:bodyPr>
        <a:lstStyle/>
        <a:p>
          <a:pPr marL="0" lvl="0" indent="0" algn="just" defTabSz="1066800">
            <a:lnSpc>
              <a:spcPct val="90000"/>
            </a:lnSpc>
            <a:spcBef>
              <a:spcPct val="0"/>
            </a:spcBef>
            <a:spcAft>
              <a:spcPct val="35000"/>
            </a:spcAft>
            <a:buNone/>
          </a:pPr>
          <a:r>
            <a:rPr lang="el-GR" sz="2400" kern="1200" dirty="0"/>
            <a:t>Συλλογικοί Φορείς μη κερδοσκοπικού χαρακτήρα του αλιευτικού ή </a:t>
          </a:r>
          <a:r>
            <a:rPr lang="el-GR" sz="2400" kern="1200"/>
            <a:t>περιβαλλοντικού τομέα</a:t>
          </a:r>
          <a:r>
            <a:rPr lang="el-GR" sz="2000" kern="1200">
              <a:solidFill>
                <a:schemeClr val="tx1"/>
              </a:solidFill>
              <a:latin typeface="+mn-lt"/>
            </a:rPr>
            <a:t> </a:t>
          </a:r>
          <a:r>
            <a:rPr lang="el-GR" sz="2000" kern="1200">
              <a:solidFill>
                <a:srgbClr val="FF0000"/>
              </a:solidFill>
              <a:latin typeface="+mn-lt"/>
            </a:rPr>
            <a:t> </a:t>
          </a:r>
          <a:endParaRPr lang="el-GR" sz="2400" kern="1200" dirty="0"/>
        </a:p>
      </dsp:txBody>
      <dsp:txXfrm>
        <a:off x="41141" y="1436513"/>
        <a:ext cx="8147318" cy="760495"/>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FBB06BC-3634-42E8-B2D8-30372D8E2FC7}" type="datetimeFigureOut">
              <a:rPr lang="el-GR" smtClean="0"/>
              <a:pPr/>
              <a:t>10/6/2020</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1B5D048-6648-4DDA-B89F-1F6A095284C5}" type="slidenum">
              <a:rPr lang="el-GR" smtClean="0"/>
              <a:pPr/>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51B5D048-6648-4DDA-B89F-1F6A095284C5}" type="slidenum">
              <a:rPr lang="el-GR" smtClean="0"/>
              <a:pPr/>
              <a:t>1</a:t>
            </a:fld>
            <a:endParaRPr lang="el-GR"/>
          </a:p>
        </p:txBody>
      </p:sp>
    </p:spTree>
    <p:extLst>
      <p:ext uri="{BB962C8B-B14F-4D97-AF65-F5344CB8AC3E}">
        <p14:creationId xmlns:p14="http://schemas.microsoft.com/office/powerpoint/2010/main" val="10741753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51B5D048-6648-4DDA-B89F-1F6A095284C5}" type="slidenum">
              <a:rPr lang="el-GR" smtClean="0"/>
              <a:pPr/>
              <a:t>10</a:t>
            </a:fld>
            <a:endParaRPr lang="el-GR"/>
          </a:p>
        </p:txBody>
      </p:sp>
    </p:spTree>
    <p:extLst>
      <p:ext uri="{BB962C8B-B14F-4D97-AF65-F5344CB8AC3E}">
        <p14:creationId xmlns:p14="http://schemas.microsoft.com/office/powerpoint/2010/main" val="377581985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51B5D048-6648-4DDA-B89F-1F6A095284C5}" type="slidenum">
              <a:rPr lang="el-GR" smtClean="0"/>
              <a:pPr/>
              <a:t>11</a:t>
            </a:fld>
            <a:endParaRPr lang="el-GR"/>
          </a:p>
        </p:txBody>
      </p:sp>
    </p:spTree>
    <p:extLst>
      <p:ext uri="{BB962C8B-B14F-4D97-AF65-F5344CB8AC3E}">
        <p14:creationId xmlns:p14="http://schemas.microsoft.com/office/powerpoint/2010/main" val="321781369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51B5D048-6648-4DDA-B89F-1F6A095284C5}" type="slidenum">
              <a:rPr lang="el-GR" smtClean="0"/>
              <a:pPr/>
              <a:t>12</a:t>
            </a:fld>
            <a:endParaRPr lang="el-GR"/>
          </a:p>
        </p:txBody>
      </p:sp>
    </p:spTree>
    <p:extLst>
      <p:ext uri="{BB962C8B-B14F-4D97-AF65-F5344CB8AC3E}">
        <p14:creationId xmlns:p14="http://schemas.microsoft.com/office/powerpoint/2010/main" val="184903316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51B5D048-6648-4DDA-B89F-1F6A095284C5}" type="slidenum">
              <a:rPr lang="el-GR" smtClean="0"/>
              <a:pPr/>
              <a:t>13</a:t>
            </a:fld>
            <a:endParaRPr lang="el-GR"/>
          </a:p>
        </p:txBody>
      </p:sp>
    </p:spTree>
    <p:extLst>
      <p:ext uri="{BB962C8B-B14F-4D97-AF65-F5344CB8AC3E}">
        <p14:creationId xmlns:p14="http://schemas.microsoft.com/office/powerpoint/2010/main" val="407200078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51B5D048-6648-4DDA-B89F-1F6A095284C5}" type="slidenum">
              <a:rPr lang="el-GR" smtClean="0"/>
              <a:pPr/>
              <a:t>14</a:t>
            </a:fld>
            <a:endParaRPr lang="el-GR"/>
          </a:p>
        </p:txBody>
      </p:sp>
    </p:spTree>
    <p:extLst>
      <p:ext uri="{BB962C8B-B14F-4D97-AF65-F5344CB8AC3E}">
        <p14:creationId xmlns:p14="http://schemas.microsoft.com/office/powerpoint/2010/main" val="363741894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51B5D048-6648-4DDA-B89F-1F6A095284C5}" type="slidenum">
              <a:rPr lang="el-GR" smtClean="0"/>
              <a:pPr/>
              <a:t>15</a:t>
            </a:fld>
            <a:endParaRPr lang="el-GR"/>
          </a:p>
        </p:txBody>
      </p:sp>
    </p:spTree>
    <p:extLst>
      <p:ext uri="{BB962C8B-B14F-4D97-AF65-F5344CB8AC3E}">
        <p14:creationId xmlns:p14="http://schemas.microsoft.com/office/powerpoint/2010/main" val="292171572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51B5D048-6648-4DDA-B89F-1F6A095284C5}" type="slidenum">
              <a:rPr lang="el-GR" smtClean="0"/>
              <a:pPr/>
              <a:t>16</a:t>
            </a:fld>
            <a:endParaRPr lang="el-GR"/>
          </a:p>
        </p:txBody>
      </p:sp>
    </p:spTree>
    <p:extLst>
      <p:ext uri="{BB962C8B-B14F-4D97-AF65-F5344CB8AC3E}">
        <p14:creationId xmlns:p14="http://schemas.microsoft.com/office/powerpoint/2010/main" val="257926259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51B5D048-6648-4DDA-B89F-1F6A095284C5}" type="slidenum">
              <a:rPr lang="el-GR" smtClean="0"/>
              <a:pPr/>
              <a:t>17</a:t>
            </a:fld>
            <a:endParaRPr lang="el-GR"/>
          </a:p>
        </p:txBody>
      </p:sp>
    </p:spTree>
    <p:extLst>
      <p:ext uri="{BB962C8B-B14F-4D97-AF65-F5344CB8AC3E}">
        <p14:creationId xmlns:p14="http://schemas.microsoft.com/office/powerpoint/2010/main" val="111086505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51B5D048-6648-4DDA-B89F-1F6A095284C5}" type="slidenum">
              <a:rPr lang="el-GR" smtClean="0"/>
              <a:pPr/>
              <a:t>18</a:t>
            </a:fld>
            <a:endParaRPr lang="el-GR"/>
          </a:p>
        </p:txBody>
      </p:sp>
    </p:spTree>
    <p:extLst>
      <p:ext uri="{BB962C8B-B14F-4D97-AF65-F5344CB8AC3E}">
        <p14:creationId xmlns:p14="http://schemas.microsoft.com/office/powerpoint/2010/main" val="116947754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51B5D048-6648-4DDA-B89F-1F6A095284C5}" type="slidenum">
              <a:rPr lang="el-GR" smtClean="0"/>
              <a:pPr/>
              <a:t>19</a:t>
            </a:fld>
            <a:endParaRPr lang="el-GR"/>
          </a:p>
        </p:txBody>
      </p:sp>
    </p:spTree>
    <p:extLst>
      <p:ext uri="{BB962C8B-B14F-4D97-AF65-F5344CB8AC3E}">
        <p14:creationId xmlns:p14="http://schemas.microsoft.com/office/powerpoint/2010/main" val="3051477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51B5D048-6648-4DDA-B89F-1F6A095284C5}" type="slidenum">
              <a:rPr lang="el-GR" smtClean="0"/>
              <a:pPr/>
              <a:t>2</a:t>
            </a:fld>
            <a:endParaRPr lang="el-GR"/>
          </a:p>
        </p:txBody>
      </p:sp>
    </p:spTree>
    <p:extLst>
      <p:ext uri="{BB962C8B-B14F-4D97-AF65-F5344CB8AC3E}">
        <p14:creationId xmlns:p14="http://schemas.microsoft.com/office/powerpoint/2010/main" val="2354627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51B5D048-6648-4DDA-B89F-1F6A095284C5}" type="slidenum">
              <a:rPr lang="el-GR" smtClean="0"/>
              <a:pPr/>
              <a:t>20</a:t>
            </a:fld>
            <a:endParaRPr lang="el-GR"/>
          </a:p>
        </p:txBody>
      </p:sp>
    </p:spTree>
    <p:extLst>
      <p:ext uri="{BB962C8B-B14F-4D97-AF65-F5344CB8AC3E}">
        <p14:creationId xmlns:p14="http://schemas.microsoft.com/office/powerpoint/2010/main" val="415668253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51B5D048-6648-4DDA-B89F-1F6A095284C5}" type="slidenum">
              <a:rPr lang="el-GR" smtClean="0"/>
              <a:pPr/>
              <a:t>21</a:t>
            </a:fld>
            <a:endParaRPr lang="el-GR"/>
          </a:p>
        </p:txBody>
      </p:sp>
    </p:spTree>
    <p:extLst>
      <p:ext uri="{BB962C8B-B14F-4D97-AF65-F5344CB8AC3E}">
        <p14:creationId xmlns:p14="http://schemas.microsoft.com/office/powerpoint/2010/main" val="317728731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51B5D048-6648-4DDA-B89F-1F6A095284C5}" type="slidenum">
              <a:rPr lang="el-GR" smtClean="0"/>
              <a:pPr/>
              <a:t>22</a:t>
            </a:fld>
            <a:endParaRPr lang="el-GR"/>
          </a:p>
        </p:txBody>
      </p:sp>
    </p:spTree>
    <p:extLst>
      <p:ext uri="{BB962C8B-B14F-4D97-AF65-F5344CB8AC3E}">
        <p14:creationId xmlns:p14="http://schemas.microsoft.com/office/powerpoint/2010/main" val="179014174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51B5D048-6648-4DDA-B89F-1F6A095284C5}" type="slidenum">
              <a:rPr lang="el-GR" smtClean="0"/>
              <a:pPr/>
              <a:t>23</a:t>
            </a:fld>
            <a:endParaRPr lang="el-GR"/>
          </a:p>
        </p:txBody>
      </p:sp>
    </p:spTree>
    <p:extLst>
      <p:ext uri="{BB962C8B-B14F-4D97-AF65-F5344CB8AC3E}">
        <p14:creationId xmlns:p14="http://schemas.microsoft.com/office/powerpoint/2010/main" val="90861091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51B5D048-6648-4DDA-B89F-1F6A095284C5}" type="slidenum">
              <a:rPr lang="el-GR" smtClean="0"/>
              <a:pPr/>
              <a:t>24</a:t>
            </a:fld>
            <a:endParaRPr lang="el-GR"/>
          </a:p>
        </p:txBody>
      </p:sp>
    </p:spTree>
    <p:extLst>
      <p:ext uri="{BB962C8B-B14F-4D97-AF65-F5344CB8AC3E}">
        <p14:creationId xmlns:p14="http://schemas.microsoft.com/office/powerpoint/2010/main" val="23297390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51B5D048-6648-4DDA-B89F-1F6A095284C5}" type="slidenum">
              <a:rPr lang="el-GR" smtClean="0"/>
              <a:pPr/>
              <a:t>3</a:t>
            </a:fld>
            <a:endParaRPr lang="el-GR"/>
          </a:p>
        </p:txBody>
      </p:sp>
    </p:spTree>
    <p:extLst>
      <p:ext uri="{BB962C8B-B14F-4D97-AF65-F5344CB8AC3E}">
        <p14:creationId xmlns:p14="http://schemas.microsoft.com/office/powerpoint/2010/main" val="5195660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51B5D048-6648-4DDA-B89F-1F6A095284C5}" type="slidenum">
              <a:rPr lang="el-GR" smtClean="0"/>
              <a:pPr/>
              <a:t>4</a:t>
            </a:fld>
            <a:endParaRPr lang="el-GR"/>
          </a:p>
        </p:txBody>
      </p:sp>
    </p:spTree>
    <p:extLst>
      <p:ext uri="{BB962C8B-B14F-4D97-AF65-F5344CB8AC3E}">
        <p14:creationId xmlns:p14="http://schemas.microsoft.com/office/powerpoint/2010/main" val="29660291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51B5D048-6648-4DDA-B89F-1F6A095284C5}" type="slidenum">
              <a:rPr lang="el-GR" smtClean="0"/>
              <a:pPr/>
              <a:t>5</a:t>
            </a:fld>
            <a:endParaRPr lang="el-GR"/>
          </a:p>
        </p:txBody>
      </p:sp>
    </p:spTree>
    <p:extLst>
      <p:ext uri="{BB962C8B-B14F-4D97-AF65-F5344CB8AC3E}">
        <p14:creationId xmlns:p14="http://schemas.microsoft.com/office/powerpoint/2010/main" val="22331806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51B5D048-6648-4DDA-B89F-1F6A095284C5}" type="slidenum">
              <a:rPr lang="el-GR" smtClean="0"/>
              <a:pPr/>
              <a:t>6</a:t>
            </a:fld>
            <a:endParaRPr lang="el-GR"/>
          </a:p>
        </p:txBody>
      </p:sp>
    </p:spTree>
    <p:extLst>
      <p:ext uri="{BB962C8B-B14F-4D97-AF65-F5344CB8AC3E}">
        <p14:creationId xmlns:p14="http://schemas.microsoft.com/office/powerpoint/2010/main" val="25748130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51B5D048-6648-4DDA-B89F-1F6A095284C5}" type="slidenum">
              <a:rPr lang="el-GR" smtClean="0"/>
              <a:pPr/>
              <a:t>7</a:t>
            </a:fld>
            <a:endParaRPr lang="el-GR"/>
          </a:p>
        </p:txBody>
      </p:sp>
    </p:spTree>
    <p:extLst>
      <p:ext uri="{BB962C8B-B14F-4D97-AF65-F5344CB8AC3E}">
        <p14:creationId xmlns:p14="http://schemas.microsoft.com/office/powerpoint/2010/main" val="33648506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51B5D048-6648-4DDA-B89F-1F6A095284C5}" type="slidenum">
              <a:rPr lang="el-GR" smtClean="0"/>
              <a:pPr/>
              <a:t>8</a:t>
            </a:fld>
            <a:endParaRPr lang="el-GR"/>
          </a:p>
        </p:txBody>
      </p:sp>
    </p:spTree>
    <p:extLst>
      <p:ext uri="{BB962C8B-B14F-4D97-AF65-F5344CB8AC3E}">
        <p14:creationId xmlns:p14="http://schemas.microsoft.com/office/powerpoint/2010/main" val="5946173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51B5D048-6648-4DDA-B89F-1F6A095284C5}" type="slidenum">
              <a:rPr lang="el-GR" smtClean="0"/>
              <a:pPr/>
              <a:t>9</a:t>
            </a:fld>
            <a:endParaRPr lang="el-GR"/>
          </a:p>
        </p:txBody>
      </p:sp>
    </p:spTree>
    <p:extLst>
      <p:ext uri="{BB962C8B-B14F-4D97-AF65-F5344CB8AC3E}">
        <p14:creationId xmlns:p14="http://schemas.microsoft.com/office/powerpoint/2010/main" val="5955783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a:t>Kλικ για επεξεργασία του τίτλου</a:t>
            </a: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p>
        </p:txBody>
      </p:sp>
      <p:sp>
        <p:nvSpPr>
          <p:cNvPr id="4" name="3 - Θέση ημερομηνίας"/>
          <p:cNvSpPr>
            <a:spLocks noGrp="1"/>
          </p:cNvSpPr>
          <p:nvPr>
            <p:ph type="dt" sz="half" idx="10"/>
          </p:nvPr>
        </p:nvSpPr>
        <p:spPr/>
        <p:txBody>
          <a:bodyPr/>
          <a:lstStyle/>
          <a:p>
            <a:fld id="{DA8A12B9-330A-4F34-8933-9B7664AA65C4}" type="datetime1">
              <a:rPr lang="el-GR" smtClean="0"/>
              <a:pPr/>
              <a:t>10/6/2020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CE3F8C29-7BC0-42E9-B71E-658C949C9D4D}"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κατακόρυφου κειμένου"/>
          <p:cNvSpPr>
            <a:spLocks noGrp="1"/>
          </p:cNvSpPr>
          <p:nvPr>
            <p:ph type="body" orient="vert" idx="1"/>
          </p:nvPr>
        </p:nvSpPr>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192EDF84-C685-40E5-A69F-29B06960E77A}" type="datetime1">
              <a:rPr lang="el-GR" smtClean="0"/>
              <a:pPr/>
              <a:t>10/6/2020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CE3F8C29-7BC0-42E9-B71E-658C949C9D4D}"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a:t>Kλικ για επεξεργασία του τίτλου</a:t>
            </a: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B551EDB0-C514-41D2-993F-647006C88B80}" type="datetime1">
              <a:rPr lang="el-GR" smtClean="0"/>
              <a:pPr/>
              <a:t>10/6/2020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CE3F8C29-7BC0-42E9-B71E-658C949C9D4D}"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idx="1"/>
          </p:nvPr>
        </p:nvSpPr>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6546DCEF-C886-40FA-83EC-82C30C566651}" type="datetime1">
              <a:rPr lang="el-GR" smtClean="0"/>
              <a:pPr/>
              <a:t>10/6/2020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CE3F8C29-7BC0-42E9-B71E-658C949C9D4D}"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a:t>Kλικ για επεξεργασία του τίτλου</a:t>
            </a: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F3035492-42AF-4C2A-823E-DF1CEF4B4444}" type="datetime1">
              <a:rPr lang="el-GR" smtClean="0"/>
              <a:pPr/>
              <a:t>10/6/2020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CE3F8C29-7BC0-42E9-B71E-658C949C9D4D}"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ημερομηνίας"/>
          <p:cNvSpPr>
            <a:spLocks noGrp="1"/>
          </p:cNvSpPr>
          <p:nvPr>
            <p:ph type="dt" sz="half" idx="10"/>
          </p:nvPr>
        </p:nvSpPr>
        <p:spPr/>
        <p:txBody>
          <a:bodyPr/>
          <a:lstStyle/>
          <a:p>
            <a:fld id="{C278AD1B-EBE5-4FFC-81B9-A97A553302E9}" type="datetime1">
              <a:rPr lang="el-GR" smtClean="0"/>
              <a:pPr/>
              <a:t>10/6/2020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CE3F8C29-7BC0-42E9-B71E-658C949C9D4D}"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a:t>Kλικ για επεξεργασία του τίτλου</a:t>
            </a: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6 - Θέση ημερομηνίας"/>
          <p:cNvSpPr>
            <a:spLocks noGrp="1"/>
          </p:cNvSpPr>
          <p:nvPr>
            <p:ph type="dt" sz="half" idx="10"/>
          </p:nvPr>
        </p:nvSpPr>
        <p:spPr/>
        <p:txBody>
          <a:bodyPr/>
          <a:lstStyle/>
          <a:p>
            <a:fld id="{1B5E052F-8DEC-49AF-A60D-DDBA36E0DE20}" type="datetime1">
              <a:rPr lang="el-GR" smtClean="0"/>
              <a:pPr/>
              <a:t>10/6/2020</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CE3F8C29-7BC0-42E9-B71E-658C949C9D4D}"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ημερομηνίας"/>
          <p:cNvSpPr>
            <a:spLocks noGrp="1"/>
          </p:cNvSpPr>
          <p:nvPr>
            <p:ph type="dt" sz="half" idx="10"/>
          </p:nvPr>
        </p:nvSpPr>
        <p:spPr/>
        <p:txBody>
          <a:bodyPr/>
          <a:lstStyle/>
          <a:p>
            <a:fld id="{EC7BBB5D-56F7-434F-86B8-FC33C0D96514}" type="datetime1">
              <a:rPr lang="el-GR" smtClean="0"/>
              <a:pPr/>
              <a:t>10/6/2020</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CE3F8C29-7BC0-42E9-B71E-658C949C9D4D}"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04573E69-73B1-4CE5-864E-88A5681503F4}" type="datetime1">
              <a:rPr lang="el-GR" smtClean="0"/>
              <a:pPr/>
              <a:t>10/6/2020</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CE3F8C29-7BC0-42E9-B71E-658C949C9D4D}"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a:t>Kλικ για επεξεργασία του τίτλου</a:t>
            </a: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1FAA9C60-4759-41A5-9187-AD864B5A8B18}" type="datetime1">
              <a:rPr lang="el-GR" smtClean="0"/>
              <a:pPr/>
              <a:t>10/6/2020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CE3F8C29-7BC0-42E9-B71E-658C949C9D4D}"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a:t>Kλικ για επεξεργασία του τίτλου</a:t>
            </a: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6E8ECC16-2671-4C4A-8F01-2E0503B36655}" type="datetime1">
              <a:rPr lang="el-GR" smtClean="0"/>
              <a:pPr/>
              <a:t>10/6/2020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CE3F8C29-7BC0-42E9-B71E-658C949C9D4D}"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a:t>Kλικ για επεξεργασία του τίτλου</a:t>
            </a: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9F767E-1A72-4CFF-A8B2-70616806F14C}" type="datetime1">
              <a:rPr lang="el-GR" smtClean="0"/>
              <a:pPr/>
              <a:t>10/6/2020</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3F8C29-7BC0-42E9-B71E-658C949C9D4D}"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hyperlink" Target="https://logon.ops.gr/"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png"/></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png"/></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8" Type="http://schemas.openxmlformats.org/officeDocument/2006/relationships/diagramLayout" Target="../diagrams/layout1.xml"/><Relationship Id="rId3" Type="http://schemas.openxmlformats.org/officeDocument/2006/relationships/image" Target="../media/image2.png"/><Relationship Id="rId7" Type="http://schemas.openxmlformats.org/officeDocument/2006/relationships/diagramData" Target="../diagrams/data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5.jpeg"/><Relationship Id="rId11" Type="http://schemas.microsoft.com/office/2007/relationships/diagramDrawing" Target="../diagrams/drawing1.xml"/><Relationship Id="rId5" Type="http://schemas.openxmlformats.org/officeDocument/2006/relationships/image" Target="../media/image4.jpeg"/><Relationship Id="rId10" Type="http://schemas.openxmlformats.org/officeDocument/2006/relationships/diagramColors" Target="../diagrams/colors1.xml"/><Relationship Id="rId4" Type="http://schemas.openxmlformats.org/officeDocument/2006/relationships/image" Target="../media/image3.png"/><Relationship Id="rId9"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png"/></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png"/></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2.xml"/><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png"/></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png"/></Relationships>
</file>

<file path=ppt/slides/_rels/slide24.xml.rels><?xml version="1.0" encoding="UTF-8" standalone="yes"?>
<Relationships xmlns="http://schemas.openxmlformats.org/package/2006/relationships"><Relationship Id="rId8" Type="http://schemas.openxmlformats.org/officeDocument/2006/relationships/hyperlink" Target="http://www.espa.gr/" TargetMode="External"/><Relationship Id="rId3" Type="http://schemas.openxmlformats.org/officeDocument/2006/relationships/image" Target="../media/image2.png"/><Relationship Id="rId7" Type="http://schemas.openxmlformats.org/officeDocument/2006/relationships/hyperlink" Target="http://www.epirussa.gr/" TargetMode="External"/><Relationship Id="rId2" Type="http://schemas.openxmlformats.org/officeDocument/2006/relationships/notesSlide" Target="../notesSlides/notesSlide24.xml"/><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png"/><Relationship Id="rId9" Type="http://schemas.openxmlformats.org/officeDocument/2006/relationships/hyperlink" Target="http://www.alieia.gr/"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path path="shape">
            <a:fillToRect l="50000" t="50000" r="50000" b="50000"/>
          </a:path>
        </a:gradFill>
        <a:effectLst/>
      </p:bgPr>
    </p:bg>
    <p:spTree>
      <p:nvGrpSpPr>
        <p:cNvPr id="1" name=""/>
        <p:cNvGrpSpPr/>
        <p:nvPr/>
      </p:nvGrpSpPr>
      <p:grpSpPr>
        <a:xfrm>
          <a:off x="0" y="0"/>
          <a:ext cx="0" cy="0"/>
          <a:chOff x="0" y="0"/>
          <a:chExt cx="0" cy="0"/>
        </a:xfrm>
      </p:grpSpPr>
      <p:graphicFrame>
        <p:nvGraphicFramePr>
          <p:cNvPr id="29" name="28 - Πίνακας"/>
          <p:cNvGraphicFramePr>
            <a:graphicFrameLocks noGrp="1"/>
          </p:cNvGraphicFramePr>
          <p:nvPr>
            <p:extLst>
              <p:ext uri="{D42A27DB-BD31-4B8C-83A1-F6EECF244321}">
                <p14:modId xmlns:p14="http://schemas.microsoft.com/office/powerpoint/2010/main" val="913496963"/>
              </p:ext>
            </p:extLst>
          </p:nvPr>
        </p:nvGraphicFramePr>
        <p:xfrm>
          <a:off x="335135" y="332657"/>
          <a:ext cx="8584423" cy="5359090"/>
        </p:xfrm>
        <a:graphic>
          <a:graphicData uri="http://schemas.openxmlformats.org/drawingml/2006/table">
            <a:tbl>
              <a:tblPr/>
              <a:tblGrid>
                <a:gridCol w="2292649">
                  <a:extLst>
                    <a:ext uri="{9D8B030D-6E8A-4147-A177-3AD203B41FA5}">
                      <a16:colId xmlns:a16="http://schemas.microsoft.com/office/drawing/2014/main" val="20000"/>
                    </a:ext>
                  </a:extLst>
                </a:gridCol>
                <a:gridCol w="6291774">
                  <a:extLst>
                    <a:ext uri="{9D8B030D-6E8A-4147-A177-3AD203B41FA5}">
                      <a16:colId xmlns:a16="http://schemas.microsoft.com/office/drawing/2014/main" val="20001"/>
                    </a:ext>
                  </a:extLst>
                </a:gridCol>
              </a:tblGrid>
              <a:tr h="1096253">
                <a:tc gridSpan="2">
                  <a: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l-GR" sz="3200" b="1" kern="1200" dirty="0">
                          <a:solidFill>
                            <a:schemeClr val="tx1"/>
                          </a:solidFill>
                          <a:effectLst>
                            <a:outerShdw blurRad="38100" dist="38100" dir="2700000" algn="tl">
                              <a:srgbClr val="000000">
                                <a:alpha val="43137"/>
                              </a:srgbClr>
                            </a:outerShdw>
                          </a:effectLst>
                          <a:latin typeface="+mj-lt"/>
                          <a:ea typeface="+mj-ea"/>
                          <a:cs typeface="+mj-cs"/>
                        </a:rPr>
                        <a:t>ΕΠΙΧΕΙΡΗΣΙΑΚΟ ΠΡΟΓΡΑΜΜΑ </a:t>
                      </a:r>
                      <a:endParaRPr lang="en-US" sz="3200" b="1" kern="1200" dirty="0">
                        <a:solidFill>
                          <a:schemeClr val="tx1"/>
                        </a:solidFill>
                        <a:effectLst>
                          <a:outerShdw blurRad="38100" dist="38100" dir="2700000" algn="tl">
                            <a:srgbClr val="000000">
                              <a:alpha val="43137"/>
                            </a:srgbClr>
                          </a:outerShdw>
                        </a:effectLst>
                        <a:latin typeface="+mj-lt"/>
                        <a:ea typeface="+mj-ea"/>
                        <a:cs typeface="+mj-cs"/>
                      </a:endParaRPr>
                    </a:p>
                    <a:p>
                      <a:pPr marL="0" marR="0" lvl="0" indent="0" algn="ctr" defTabSz="914400" rtl="0" eaLnBrk="1" fontAlgn="auto" latinLnBrk="0" hangingPunct="1">
                        <a:lnSpc>
                          <a:spcPct val="100000"/>
                        </a:lnSpc>
                        <a:spcBef>
                          <a:spcPct val="0"/>
                        </a:spcBef>
                        <a:spcAft>
                          <a:spcPts val="0"/>
                        </a:spcAft>
                        <a:buClrTx/>
                        <a:buSzTx/>
                        <a:buFontTx/>
                        <a:buNone/>
                        <a:tabLst/>
                        <a:defRPr/>
                      </a:pPr>
                      <a:r>
                        <a:rPr lang="el-GR" sz="3200" b="1" kern="1200" dirty="0">
                          <a:solidFill>
                            <a:schemeClr val="tx1"/>
                          </a:solidFill>
                          <a:effectLst>
                            <a:outerShdw blurRad="38100" dist="38100" dir="2700000" algn="tl">
                              <a:srgbClr val="000000">
                                <a:alpha val="43137"/>
                              </a:srgbClr>
                            </a:outerShdw>
                          </a:effectLst>
                          <a:latin typeface="+mj-lt"/>
                          <a:ea typeface="+mj-ea"/>
                          <a:cs typeface="+mj-cs"/>
                        </a:rPr>
                        <a:t>«ΑΛΙΕΙΑ &amp; ΘΑΛΑΣΣΑ 2014 -2020»</a:t>
                      </a:r>
                    </a:p>
                  </a:txBody>
                  <a:tcPr marL="68580" marR="68580" marT="0" marB="0" anchor="ctr">
                    <a:lnL>
                      <a:noFill/>
                    </a:lnL>
                    <a:lnR>
                      <a:noFill/>
                    </a:lnR>
                    <a:lnT>
                      <a:noFill/>
                    </a:lnT>
                    <a:lnB>
                      <a:noFill/>
                    </a:lnB>
                  </a:tcPr>
                </a:tc>
                <a:tc hMerge="1">
                  <a:txBody>
                    <a:bodyPr/>
                    <a:lstStyle/>
                    <a:p>
                      <a:pPr algn="ctr">
                        <a:lnSpc>
                          <a:spcPct val="115000"/>
                        </a:lnSpc>
                        <a:spcAft>
                          <a:spcPts val="0"/>
                        </a:spcAft>
                      </a:pPr>
                      <a:endParaRPr lang="el-GR" sz="1100" dirty="0">
                        <a:latin typeface="Arial"/>
                        <a:ea typeface="Calibri"/>
                        <a:cs typeface="Times New Roman"/>
                      </a:endParaRPr>
                    </a:p>
                  </a:txBody>
                  <a:tcPr marL="68580" marR="68580" marT="0" marB="0" anchor="ctr">
                    <a:lnL>
                      <a:noFill/>
                    </a:lnL>
                    <a:lnR>
                      <a:noFill/>
                    </a:lnR>
                    <a:lnT>
                      <a:noFill/>
                    </a:lnT>
                    <a:lnB>
                      <a:noFill/>
                    </a:lnB>
                  </a:tcPr>
                </a:tc>
                <a:extLst>
                  <a:ext uri="{0D108BD9-81ED-4DB2-BD59-A6C34878D82A}">
                    <a16:rowId xmlns:a16="http://schemas.microsoft.com/office/drawing/2014/main" val="10000"/>
                  </a:ext>
                </a:extLst>
              </a:tr>
              <a:tr h="271898">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endParaRPr kumimoji="0" lang="el-GR" sz="2000" b="0" i="1" u="none" strike="noStrike" kern="1200" cap="none" spc="0" normalizeH="0" baseline="0" noProof="0" dirty="0">
                        <a:ln>
                          <a:noFill/>
                        </a:ln>
                        <a:solidFill>
                          <a:srgbClr val="00B0F0"/>
                        </a:solidFill>
                        <a:effectLst/>
                        <a:uLnTx/>
                        <a:uFillTx/>
                        <a:latin typeface="+mn-lt"/>
                        <a:ea typeface="Calibri"/>
                        <a:cs typeface="Times New Roman"/>
                      </a:endParaRPr>
                    </a:p>
                  </a:txBody>
                  <a:tcPr marL="68580" marR="68580" marT="0" marB="0" anchor="ctr">
                    <a:lnL>
                      <a:noFill/>
                    </a:lnL>
                    <a:lnR>
                      <a:noFill/>
                    </a:lnR>
                    <a:lnT>
                      <a:noFill/>
                    </a:lnT>
                    <a:lnB>
                      <a:noFill/>
                    </a:lnB>
                  </a:tcPr>
                </a:tc>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endParaRPr lang="el-GR" sz="2000" b="1" kern="1200" dirty="0">
                        <a:solidFill>
                          <a:srgbClr val="00B0F0"/>
                        </a:solidFill>
                        <a:effectLst>
                          <a:outerShdw blurRad="38100" dist="38100" dir="2700000" algn="tl">
                            <a:srgbClr val="000000">
                              <a:alpha val="43137"/>
                            </a:srgbClr>
                          </a:outerShdw>
                        </a:effectLst>
                        <a:latin typeface="+mj-lt"/>
                        <a:ea typeface="+mj-ea"/>
                        <a:cs typeface="+mj-cs"/>
                      </a:endParaRPr>
                    </a:p>
                  </a:txBody>
                  <a:tcPr marL="68580" marR="68580" marT="0" marB="0" anchor="ctr">
                    <a:lnL>
                      <a:noFill/>
                    </a:lnL>
                    <a:lnR>
                      <a:noFill/>
                    </a:lnR>
                    <a:lnT>
                      <a:noFill/>
                    </a:lnT>
                    <a:lnB>
                      <a:noFill/>
                    </a:lnB>
                  </a:tcPr>
                </a:tc>
                <a:extLst>
                  <a:ext uri="{0D108BD9-81ED-4DB2-BD59-A6C34878D82A}">
                    <a16:rowId xmlns:a16="http://schemas.microsoft.com/office/drawing/2014/main" val="798522473"/>
                  </a:ext>
                </a:extLst>
              </a:tr>
              <a:tr h="847564">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el-GR" sz="2000" b="1" kern="1200" noProof="0" dirty="0">
                          <a:solidFill>
                            <a:srgbClr val="00B0F0"/>
                          </a:solidFill>
                          <a:effectLst>
                            <a:outerShdw blurRad="38100" dist="38100" dir="2700000" algn="tl">
                              <a:srgbClr val="000000">
                                <a:alpha val="43137"/>
                              </a:srgbClr>
                            </a:outerShdw>
                          </a:effectLst>
                          <a:latin typeface="+mj-lt"/>
                          <a:ea typeface="+mj-ea"/>
                          <a:cs typeface="+mj-cs"/>
                        </a:rPr>
                        <a:t>ΠΡΟΤΕΡΑΙΟΤΗΤΑ 4</a:t>
                      </a:r>
                      <a:r>
                        <a:rPr kumimoji="0" lang="el-GR" sz="2000" b="1" i="1" u="none" strike="noStrike" kern="1200" cap="none" spc="0" normalizeH="0" baseline="0" noProof="0" dirty="0">
                          <a:ln>
                            <a:noFill/>
                          </a:ln>
                          <a:solidFill>
                            <a:srgbClr val="00B0F0"/>
                          </a:solidFill>
                          <a:effectLst/>
                          <a:uLnTx/>
                          <a:uFillTx/>
                          <a:latin typeface="+mn-lt"/>
                          <a:ea typeface="Calibri"/>
                          <a:cs typeface="Times New Roman"/>
                        </a:rPr>
                        <a:t> </a:t>
                      </a:r>
                      <a:endParaRPr kumimoji="0" lang="el-GR" sz="2000" b="0" i="1" u="none" strike="noStrike" kern="1200" cap="none" spc="0" normalizeH="0" baseline="0" noProof="0" dirty="0">
                        <a:ln>
                          <a:noFill/>
                        </a:ln>
                        <a:solidFill>
                          <a:srgbClr val="00B0F0"/>
                        </a:solidFill>
                        <a:effectLst/>
                        <a:uLnTx/>
                        <a:uFillTx/>
                        <a:latin typeface="+mn-lt"/>
                        <a:ea typeface="Calibri"/>
                        <a:cs typeface="Times New Roman"/>
                      </a:endParaRPr>
                    </a:p>
                  </a:txBody>
                  <a:tcPr marL="68580" marR="68580" marT="0" marB="0" anchor="ctr">
                    <a:lnL>
                      <a:noFill/>
                    </a:lnL>
                    <a:lnR>
                      <a:noFill/>
                    </a:lnR>
                    <a:lnT>
                      <a:noFill/>
                    </a:lnT>
                    <a:lnB>
                      <a:noFill/>
                    </a:lnB>
                  </a:tcPr>
                </a:tc>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el-GR" sz="2000" b="1" kern="1200" dirty="0">
                          <a:solidFill>
                            <a:srgbClr val="00B0F0"/>
                          </a:solidFill>
                          <a:effectLst>
                            <a:outerShdw blurRad="38100" dist="38100" dir="2700000" algn="tl">
                              <a:srgbClr val="000000">
                                <a:alpha val="43137"/>
                              </a:srgbClr>
                            </a:outerShdw>
                          </a:effectLst>
                          <a:latin typeface="+mj-lt"/>
                          <a:ea typeface="+mj-ea"/>
                          <a:cs typeface="+mj-cs"/>
                        </a:rPr>
                        <a:t>«ΑΥΞΗΣΗ ΤΗΣ ΑΠΑΣΧΟΛΗΣΗΣ ΚΑΙ ΤΗΣ ΕΔΑΦΙΚΗΣ ΣΥΝΟΧΗΣ»</a:t>
                      </a:r>
                    </a:p>
                  </a:txBody>
                  <a:tcPr marL="68580" marR="68580" marT="0" marB="0" anchor="ctr">
                    <a:lnL>
                      <a:noFill/>
                    </a:lnL>
                    <a:lnR>
                      <a:noFill/>
                    </a:lnR>
                    <a:lnT>
                      <a:noFill/>
                    </a:lnT>
                    <a:lnB>
                      <a:noFill/>
                    </a:lnB>
                  </a:tcPr>
                </a:tc>
                <a:extLst>
                  <a:ext uri="{0D108BD9-81ED-4DB2-BD59-A6C34878D82A}">
                    <a16:rowId xmlns:a16="http://schemas.microsoft.com/office/drawing/2014/main" val="10001"/>
                  </a:ext>
                </a:extLst>
              </a:tr>
              <a:tr h="1715524">
                <a:tc gridSpan="2">
                  <a:txBody>
                    <a:bodyPr/>
                    <a:lstStyle/>
                    <a:p>
                      <a:pPr algn="ctr">
                        <a:lnSpc>
                          <a:spcPct val="115000"/>
                        </a:lnSpc>
                        <a:spcAft>
                          <a:spcPts val="0"/>
                        </a:spcAft>
                      </a:pPr>
                      <a:r>
                        <a:rPr lang="el-GR" sz="1800" b="1" kern="1200" dirty="0">
                          <a:solidFill>
                            <a:schemeClr val="accent2">
                              <a:lumMod val="75000"/>
                            </a:schemeClr>
                          </a:solidFill>
                          <a:effectLst>
                            <a:innerShdw blurRad="63500" dist="50800" dir="13500000">
                              <a:prstClr val="black">
                                <a:alpha val="50000"/>
                              </a:prstClr>
                            </a:innerShdw>
                          </a:effectLst>
                          <a:latin typeface="+mj-lt"/>
                          <a:ea typeface="+mj-ea"/>
                          <a:cs typeface="+mj-cs"/>
                        </a:rPr>
                        <a:t>«ΔΗΜΟΣΙΕΣ ΕΠΕΝΔΥΣΕΙΣ ΓΙΑ ΤΗΝ ΑΕΙΦΟΡΟ ΑΝΑΠΤΥΞΗ ΤΩΝ ΑΛΙΕΥΤΙΚΩΝ ΠΕΡΙΟΧΩΝ» (Μέτρο 8.3.3: </a:t>
                      </a:r>
                      <a:r>
                        <a:rPr lang="el-GR" sz="1800" b="1" kern="1200" dirty="0" err="1">
                          <a:solidFill>
                            <a:schemeClr val="accent2">
                              <a:lumMod val="75000"/>
                            </a:schemeClr>
                          </a:solidFill>
                          <a:effectLst>
                            <a:innerShdw blurRad="63500" dist="50800" dir="13500000">
                              <a:prstClr val="black">
                                <a:alpha val="50000"/>
                              </a:prstClr>
                            </a:innerShdw>
                          </a:effectLst>
                          <a:latin typeface="+mj-lt"/>
                          <a:ea typeface="+mj-ea"/>
                          <a:cs typeface="+mj-cs"/>
                        </a:rPr>
                        <a:t>Άρ</a:t>
                      </a:r>
                      <a:r>
                        <a:rPr lang="el-GR" sz="1800" b="1" kern="1200" dirty="0">
                          <a:solidFill>
                            <a:schemeClr val="accent2">
                              <a:lumMod val="75000"/>
                            </a:schemeClr>
                          </a:solidFill>
                          <a:effectLst>
                            <a:innerShdw blurRad="63500" dist="50800" dir="13500000">
                              <a:prstClr val="black">
                                <a:alpha val="50000"/>
                              </a:prstClr>
                            </a:innerShdw>
                          </a:effectLst>
                          <a:latin typeface="+mj-lt"/>
                          <a:ea typeface="+mj-ea"/>
                          <a:cs typeface="+mj-cs"/>
                        </a:rPr>
                        <a:t>. 63.1 του Καν. 508/2014 ‘Εφαρμογή στρατηγικών τοπικής ανάπτυξης με πρωτοβουλία των τοπικών κοινοτήτων’ [για παρεμβάσεις δημοσίου χαρακτήρα])</a:t>
                      </a:r>
                      <a:endParaRPr lang="en-US" sz="1800" b="1" kern="1200" dirty="0">
                        <a:solidFill>
                          <a:schemeClr val="accent2">
                            <a:lumMod val="75000"/>
                          </a:schemeClr>
                        </a:solidFill>
                        <a:effectLst>
                          <a:innerShdw blurRad="63500" dist="50800" dir="13500000">
                            <a:prstClr val="black">
                              <a:alpha val="50000"/>
                            </a:prstClr>
                          </a:innerShdw>
                        </a:effectLst>
                        <a:latin typeface="+mj-lt"/>
                        <a:ea typeface="+mj-ea"/>
                        <a:cs typeface="+mj-cs"/>
                      </a:endParaRPr>
                    </a:p>
                  </a:txBody>
                  <a:tcPr marL="68580" marR="68580" marT="0" marB="0" anchor="ctr">
                    <a:lnL>
                      <a:noFill/>
                    </a:lnL>
                    <a:lnR>
                      <a:noFill/>
                    </a:lnR>
                    <a:lnT>
                      <a:noFill/>
                    </a:lnT>
                    <a:lnB>
                      <a:noFill/>
                    </a:lnB>
                  </a:tcPr>
                </a:tc>
                <a:tc hMerge="1">
                  <a:txBody>
                    <a:bodyPr/>
                    <a:lstStyle/>
                    <a:p>
                      <a:pPr algn="ctr">
                        <a:lnSpc>
                          <a:spcPct val="115000"/>
                        </a:lnSpc>
                        <a:spcAft>
                          <a:spcPts val="0"/>
                        </a:spcAft>
                      </a:pPr>
                      <a:endParaRPr lang="el-GR" sz="1100" dirty="0">
                        <a:latin typeface="Arial"/>
                        <a:ea typeface="Calibri"/>
                        <a:cs typeface="Times New Roman"/>
                      </a:endParaRPr>
                    </a:p>
                  </a:txBody>
                  <a:tcPr marL="68580" marR="68580" marT="0" marB="0" anchor="ctr">
                    <a:lnL>
                      <a:noFill/>
                    </a:lnL>
                    <a:lnR>
                      <a:noFill/>
                    </a:lnR>
                    <a:lnT>
                      <a:noFill/>
                    </a:lnT>
                    <a:lnB>
                      <a:noFill/>
                    </a:lnB>
                  </a:tcPr>
                </a:tc>
                <a:extLst>
                  <a:ext uri="{0D108BD9-81ED-4DB2-BD59-A6C34878D82A}">
                    <a16:rowId xmlns:a16="http://schemas.microsoft.com/office/drawing/2014/main" val="10003"/>
                  </a:ext>
                </a:extLst>
              </a:tr>
              <a:tr h="332987">
                <a:tc gridSpan="2">
                  <a:txBody>
                    <a:bodyPr/>
                    <a:lstStyle/>
                    <a:p>
                      <a:pPr algn="ctr">
                        <a:lnSpc>
                          <a:spcPct val="115000"/>
                        </a:lnSpc>
                        <a:spcAft>
                          <a:spcPts val="0"/>
                        </a:spcAft>
                      </a:pPr>
                      <a:endParaRPr lang="el-GR" sz="1100" dirty="0">
                        <a:latin typeface="Calibri"/>
                        <a:ea typeface="Calibri"/>
                        <a:cs typeface="Times New Roman"/>
                      </a:endParaRPr>
                    </a:p>
                  </a:txBody>
                  <a:tcPr marL="68580" marR="68580" marT="0" marB="0" anchor="ctr">
                    <a:lnL>
                      <a:noFill/>
                    </a:lnL>
                    <a:lnR>
                      <a:noFill/>
                    </a:lnR>
                    <a:lnT>
                      <a:noFill/>
                    </a:lnT>
                    <a:lnB>
                      <a:noFill/>
                    </a:lnB>
                  </a:tcPr>
                </a:tc>
                <a:tc hMerge="1">
                  <a:txBody>
                    <a:bodyPr/>
                    <a:lstStyle/>
                    <a:p>
                      <a:endParaRPr lang="el-GR"/>
                    </a:p>
                  </a:txBody>
                  <a:tcPr/>
                </a:tc>
                <a:extLst>
                  <a:ext uri="{0D108BD9-81ED-4DB2-BD59-A6C34878D82A}">
                    <a16:rowId xmlns:a16="http://schemas.microsoft.com/office/drawing/2014/main" val="10004"/>
                  </a:ext>
                </a:extLst>
              </a:tr>
              <a:tr h="370842">
                <a:tc gridSpan="2">
                  <a:txBody>
                    <a:bodyPr/>
                    <a:lstStyle/>
                    <a:p>
                      <a:pPr algn="ctr">
                        <a:lnSpc>
                          <a:spcPct val="115000"/>
                        </a:lnSpc>
                        <a:spcAft>
                          <a:spcPts val="0"/>
                        </a:spcAft>
                      </a:pPr>
                      <a:endParaRPr lang="el-GR" sz="2000" i="1" dirty="0">
                        <a:latin typeface="+mj-lt"/>
                        <a:ea typeface="Calibri"/>
                        <a:cs typeface="Times New Roman"/>
                      </a:endParaRPr>
                    </a:p>
                  </a:txBody>
                  <a:tcPr marL="68580" marR="68580" marT="0" marB="0" anchor="ctr">
                    <a:lnL>
                      <a:noFill/>
                    </a:lnL>
                    <a:lnR>
                      <a:noFill/>
                    </a:lnR>
                    <a:lnT>
                      <a:noFill/>
                    </a:lnT>
                    <a:lnB>
                      <a:noFill/>
                    </a:lnB>
                  </a:tcPr>
                </a:tc>
                <a:tc hMerge="1">
                  <a:txBody>
                    <a:bodyPr/>
                    <a:lstStyle/>
                    <a:p>
                      <a:endParaRPr lang="el-GR"/>
                    </a:p>
                  </a:txBody>
                  <a:tcPr/>
                </a:tc>
                <a:extLst>
                  <a:ext uri="{0D108BD9-81ED-4DB2-BD59-A6C34878D82A}">
                    <a16:rowId xmlns:a16="http://schemas.microsoft.com/office/drawing/2014/main" val="10005"/>
                  </a:ext>
                </a:extLst>
              </a:tr>
              <a:tr h="332987">
                <a:tc gridSpan="2">
                  <a:txBody>
                    <a:bodyPr/>
                    <a:lstStyle/>
                    <a:p>
                      <a:pPr algn="ctr">
                        <a:lnSpc>
                          <a:spcPct val="115000"/>
                        </a:lnSpc>
                        <a:spcAft>
                          <a:spcPts val="0"/>
                        </a:spcAft>
                      </a:pPr>
                      <a:endParaRPr lang="el-GR" sz="1100" dirty="0">
                        <a:latin typeface="Arial"/>
                        <a:ea typeface="Calibri"/>
                        <a:cs typeface="Times New Roman"/>
                      </a:endParaRPr>
                    </a:p>
                  </a:txBody>
                  <a:tcPr marL="68580" marR="68580" marT="0" marB="0" anchor="ctr">
                    <a:lnL>
                      <a:noFill/>
                    </a:lnL>
                    <a:lnR>
                      <a:noFill/>
                    </a:lnR>
                    <a:lnT>
                      <a:noFill/>
                    </a:lnT>
                    <a:lnB>
                      <a:noFill/>
                    </a:lnB>
                  </a:tcPr>
                </a:tc>
                <a:tc hMerge="1">
                  <a:txBody>
                    <a:bodyPr/>
                    <a:lstStyle/>
                    <a:p>
                      <a:endParaRPr lang="el-GR"/>
                    </a:p>
                  </a:txBody>
                  <a:tcPr/>
                </a:tc>
                <a:extLst>
                  <a:ext uri="{0D108BD9-81ED-4DB2-BD59-A6C34878D82A}">
                    <a16:rowId xmlns:a16="http://schemas.microsoft.com/office/drawing/2014/main" val="10006"/>
                  </a:ext>
                </a:extLst>
              </a:tr>
              <a:tr h="332987">
                <a:tc gridSpan="2">
                  <a:txBody>
                    <a:bodyPr/>
                    <a:lstStyle/>
                    <a:p>
                      <a:pPr algn="ctr">
                        <a:lnSpc>
                          <a:spcPct val="115000"/>
                        </a:lnSpc>
                        <a:spcAft>
                          <a:spcPts val="0"/>
                        </a:spcAft>
                      </a:pPr>
                      <a:endParaRPr lang="el-GR" sz="1100" dirty="0">
                        <a:latin typeface="Arial"/>
                        <a:ea typeface="Calibri"/>
                        <a:cs typeface="Times New Roman"/>
                      </a:endParaRPr>
                    </a:p>
                  </a:txBody>
                  <a:tcPr marL="68580" marR="68580" marT="0" marB="0" anchor="ctr">
                    <a:lnL>
                      <a:noFill/>
                    </a:lnL>
                    <a:lnR>
                      <a:noFill/>
                    </a:lnR>
                    <a:lnT>
                      <a:noFill/>
                    </a:lnT>
                    <a:lnB>
                      <a:noFill/>
                    </a:lnB>
                  </a:tcPr>
                </a:tc>
                <a:tc hMerge="1">
                  <a:txBody>
                    <a:bodyPr/>
                    <a:lstStyle/>
                    <a:p>
                      <a:endParaRPr lang="el-GR"/>
                    </a:p>
                  </a:txBody>
                  <a:tcPr/>
                </a:tc>
                <a:extLst>
                  <a:ext uri="{0D108BD9-81ED-4DB2-BD59-A6C34878D82A}">
                    <a16:rowId xmlns:a16="http://schemas.microsoft.com/office/drawing/2014/main" val="10007"/>
                  </a:ext>
                </a:extLst>
              </a:tr>
            </a:tbl>
          </a:graphicData>
        </a:graphic>
      </p:graphicFrame>
      <p:pic>
        <p:nvPicPr>
          <p:cNvPr id="12302" name="Εικόνα 3" descr="Εικόνα3.png"/>
          <p:cNvPicPr>
            <a:picLocks noChangeAspect="1" noChangeArrowheads="1"/>
          </p:cNvPicPr>
          <p:nvPr/>
        </p:nvPicPr>
        <p:blipFill>
          <a:blip r:embed="rId3" cstate="print"/>
          <a:srcRect/>
          <a:stretch>
            <a:fillRect/>
          </a:stretch>
        </p:blipFill>
        <p:spPr bwMode="auto">
          <a:xfrm>
            <a:off x="3197733" y="4581128"/>
            <a:ext cx="2676525" cy="813197"/>
          </a:xfrm>
          <a:prstGeom prst="rect">
            <a:avLst/>
          </a:prstGeom>
          <a:noFill/>
        </p:spPr>
      </p:pic>
      <p:pic>
        <p:nvPicPr>
          <p:cNvPr id="4" name="Εικόνα 3">
            <a:extLst>
              <a:ext uri="{FF2B5EF4-FFF2-40B4-BE49-F238E27FC236}">
                <a16:creationId xmlns:a16="http://schemas.microsoft.com/office/drawing/2014/main" id="{E7FC762E-65AB-4B58-9F0E-232BE35406BF}"/>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35136" y="5810193"/>
            <a:ext cx="1004260" cy="1044000"/>
          </a:xfrm>
          <a:prstGeom prst="rect">
            <a:avLst/>
          </a:prstGeom>
        </p:spPr>
      </p:pic>
      <p:pic>
        <p:nvPicPr>
          <p:cNvPr id="6" name="Εικόνα 5">
            <a:extLst>
              <a:ext uri="{FF2B5EF4-FFF2-40B4-BE49-F238E27FC236}">
                <a16:creationId xmlns:a16="http://schemas.microsoft.com/office/drawing/2014/main" id="{7E94BFB1-5D36-49BC-BB2A-D170396D930D}"/>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967359" y="5814000"/>
            <a:ext cx="2283881" cy="1044000"/>
          </a:xfrm>
          <a:prstGeom prst="rect">
            <a:avLst/>
          </a:prstGeom>
        </p:spPr>
      </p:pic>
      <p:pic>
        <p:nvPicPr>
          <p:cNvPr id="9" name="Εικόνα 8">
            <a:extLst>
              <a:ext uri="{FF2B5EF4-FFF2-40B4-BE49-F238E27FC236}">
                <a16:creationId xmlns:a16="http://schemas.microsoft.com/office/drawing/2014/main" id="{C5A80860-7643-4AB8-8B9D-232CC96BE80E}"/>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856181" y="5811557"/>
            <a:ext cx="1836002" cy="1042635"/>
          </a:xfrm>
          <a:prstGeom prst="rect">
            <a:avLst/>
          </a:prstGeom>
        </p:spPr>
      </p:pic>
      <p:pic>
        <p:nvPicPr>
          <p:cNvPr id="11" name="Εικόνα 10">
            <a:extLst>
              <a:ext uri="{FF2B5EF4-FFF2-40B4-BE49-F238E27FC236}">
                <a16:creationId xmlns:a16="http://schemas.microsoft.com/office/drawing/2014/main" id="{1653C006-CAB8-404D-8B41-A37768241385}"/>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178089" y="5810193"/>
            <a:ext cx="1741470" cy="10440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path path="shape">
            <a:fillToRect l="50000" t="50000" r="50000" b="50000"/>
          </a:path>
        </a:gradFill>
        <a:effectLst/>
      </p:bgPr>
    </p:bg>
    <p:spTree>
      <p:nvGrpSpPr>
        <p:cNvPr id="1" name=""/>
        <p:cNvGrpSpPr/>
        <p:nvPr/>
      </p:nvGrpSpPr>
      <p:grpSpPr>
        <a:xfrm>
          <a:off x="0" y="0"/>
          <a:ext cx="0" cy="0"/>
          <a:chOff x="0" y="0"/>
          <a:chExt cx="0" cy="0"/>
        </a:xfrm>
      </p:grpSpPr>
      <p:pic>
        <p:nvPicPr>
          <p:cNvPr id="4" name="Εικόνα 3">
            <a:extLst>
              <a:ext uri="{FF2B5EF4-FFF2-40B4-BE49-F238E27FC236}">
                <a16:creationId xmlns:a16="http://schemas.microsoft.com/office/drawing/2014/main" id="{E7FC762E-65AB-4B58-9F0E-232BE35406B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35136" y="5810193"/>
            <a:ext cx="1004260" cy="1044000"/>
          </a:xfrm>
          <a:prstGeom prst="rect">
            <a:avLst/>
          </a:prstGeom>
        </p:spPr>
      </p:pic>
      <p:pic>
        <p:nvPicPr>
          <p:cNvPr id="6" name="Εικόνα 5">
            <a:extLst>
              <a:ext uri="{FF2B5EF4-FFF2-40B4-BE49-F238E27FC236}">
                <a16:creationId xmlns:a16="http://schemas.microsoft.com/office/drawing/2014/main" id="{7E94BFB1-5D36-49BC-BB2A-D170396D930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967359" y="5814000"/>
            <a:ext cx="2283881" cy="1044000"/>
          </a:xfrm>
          <a:prstGeom prst="rect">
            <a:avLst/>
          </a:prstGeom>
        </p:spPr>
      </p:pic>
      <p:pic>
        <p:nvPicPr>
          <p:cNvPr id="9" name="Εικόνα 8">
            <a:extLst>
              <a:ext uri="{FF2B5EF4-FFF2-40B4-BE49-F238E27FC236}">
                <a16:creationId xmlns:a16="http://schemas.microsoft.com/office/drawing/2014/main" id="{C5A80860-7643-4AB8-8B9D-232CC96BE80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856181" y="5811557"/>
            <a:ext cx="1836002" cy="1042635"/>
          </a:xfrm>
          <a:prstGeom prst="rect">
            <a:avLst/>
          </a:prstGeom>
        </p:spPr>
      </p:pic>
      <p:pic>
        <p:nvPicPr>
          <p:cNvPr id="11" name="Εικόνα 10">
            <a:extLst>
              <a:ext uri="{FF2B5EF4-FFF2-40B4-BE49-F238E27FC236}">
                <a16:creationId xmlns:a16="http://schemas.microsoft.com/office/drawing/2014/main" id="{1653C006-CAB8-404D-8B41-A37768241385}"/>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178089" y="5810193"/>
            <a:ext cx="1741470" cy="1044000"/>
          </a:xfrm>
          <a:prstGeom prst="rect">
            <a:avLst/>
          </a:prstGeom>
        </p:spPr>
      </p:pic>
      <p:sp>
        <p:nvSpPr>
          <p:cNvPr id="2" name="Τίτλος 1">
            <a:extLst>
              <a:ext uri="{FF2B5EF4-FFF2-40B4-BE49-F238E27FC236}">
                <a16:creationId xmlns:a16="http://schemas.microsoft.com/office/drawing/2014/main" id="{6D24D64E-7530-4387-9F28-D7A595867662}"/>
              </a:ext>
            </a:extLst>
          </p:cNvPr>
          <p:cNvSpPr>
            <a:spLocks noGrp="1"/>
          </p:cNvSpPr>
          <p:nvPr>
            <p:ph type="title"/>
          </p:nvPr>
        </p:nvSpPr>
        <p:spPr>
          <a:xfrm>
            <a:off x="457200" y="274637"/>
            <a:ext cx="8229600" cy="1278347"/>
          </a:xfrm>
        </p:spPr>
        <p:txBody>
          <a:bodyPr>
            <a:normAutofit fontScale="90000"/>
          </a:bodyPr>
          <a:lstStyle/>
          <a:p>
            <a:r>
              <a:rPr lang="el-GR" sz="3200" b="1" dirty="0">
                <a:latin typeface="+mn-lt"/>
                <a:ea typeface="Times New Roman" panose="02020603050405020304" pitchFamily="18" charset="0"/>
              </a:rPr>
              <a:t>ΔΡΑΣΗ: 4.2.3.3 – Υποδομές και Υπηρεσίες για τη βελτίωση της ποιότητας ζωής στις αλιευτικές περιοχές</a:t>
            </a:r>
            <a:endParaRPr lang="el-GR" sz="3200" b="1" dirty="0">
              <a:effectLst>
                <a:outerShdw blurRad="38100" dist="38100" dir="2700000" algn="tl">
                  <a:srgbClr val="000000">
                    <a:alpha val="43137"/>
                  </a:srgbClr>
                </a:outerShdw>
              </a:effectLst>
              <a:latin typeface="+mn-lt"/>
            </a:endParaRPr>
          </a:p>
        </p:txBody>
      </p:sp>
      <p:sp>
        <p:nvSpPr>
          <p:cNvPr id="5" name="Θέση περιεχομένου 4">
            <a:extLst>
              <a:ext uri="{FF2B5EF4-FFF2-40B4-BE49-F238E27FC236}">
                <a16:creationId xmlns:a16="http://schemas.microsoft.com/office/drawing/2014/main" id="{2755089F-8951-45B1-B921-6826D6E8180C}"/>
              </a:ext>
            </a:extLst>
          </p:cNvPr>
          <p:cNvSpPr>
            <a:spLocks noGrp="1"/>
          </p:cNvSpPr>
          <p:nvPr>
            <p:ph idx="1"/>
          </p:nvPr>
        </p:nvSpPr>
        <p:spPr>
          <a:xfrm>
            <a:off x="335137" y="1556792"/>
            <a:ext cx="8584422" cy="4253401"/>
          </a:xfrm>
        </p:spPr>
        <p:txBody>
          <a:bodyPr>
            <a:noAutofit/>
          </a:bodyPr>
          <a:lstStyle/>
          <a:p>
            <a:pPr marL="0" lvl="0" indent="0" algn="just">
              <a:spcBef>
                <a:spcPts val="0"/>
              </a:spcBef>
              <a:buNone/>
            </a:pPr>
            <a:r>
              <a:rPr lang="el-GR" sz="2000" dirty="0"/>
              <a:t>ήδη ολοκληρωθεί τα βασικά δίκτυα (π.χ. ύδρευσης, αποχέτευσης). </a:t>
            </a:r>
          </a:p>
          <a:p>
            <a:pPr lvl="0" algn="just"/>
            <a:r>
              <a:rPr lang="el-GR" sz="2000" dirty="0"/>
              <a:t>Εφαρμογή καινοτόμων τεχνικών για τη βελτίωση της βιοποικιλότητας (π.χ. τοποθέτηση τεχνητών υφάλων για την αποκατάσταση θαλάσσιων </a:t>
            </a:r>
            <a:r>
              <a:rPr lang="el-GR" sz="2000" dirty="0" err="1"/>
              <a:t>οικοτόπων</a:t>
            </a:r>
            <a:r>
              <a:rPr lang="el-GR" sz="2000" dirty="0"/>
              <a:t>).</a:t>
            </a:r>
          </a:p>
          <a:p>
            <a:pPr lvl="0" algn="just"/>
            <a:r>
              <a:rPr lang="el-GR" sz="2000" dirty="0"/>
              <a:t>Μικρές παρεμβάσεις προστασίας προστατευόμενων περιοχών και ακτών και αποκατάστασης του θαλάσσιου περιβάλλοντος και οικοσυστήματος.</a:t>
            </a:r>
          </a:p>
          <a:p>
            <a:pPr marL="0" lvl="0" indent="0" algn="just">
              <a:spcBef>
                <a:spcPts val="0"/>
              </a:spcBef>
              <a:buNone/>
            </a:pPr>
            <a:endParaRPr lang="el-GR" sz="2000" dirty="0"/>
          </a:p>
          <a:p>
            <a:pPr marL="0" indent="0" algn="just">
              <a:spcBef>
                <a:spcPts val="0"/>
              </a:spcBef>
              <a:buNone/>
            </a:pPr>
            <a:r>
              <a:rPr lang="el-GR" sz="2000" dirty="0"/>
              <a:t>Για τα έργα τα οποία αφορούν αποκλειστικά άυλες ενέργειες ο ανώτατος προϋπολογισμός δεν μπορεί να υπερβαίνει το ποσό των 50.000,00€.</a:t>
            </a:r>
          </a:p>
          <a:p>
            <a:pPr marL="0" indent="0" algn="just">
              <a:spcBef>
                <a:spcPts val="0"/>
              </a:spcBef>
              <a:buNone/>
            </a:pPr>
            <a:r>
              <a:rPr lang="el-GR" sz="2000" u="sng" dirty="0">
                <a:solidFill>
                  <a:srgbClr val="FF0000"/>
                </a:solidFill>
              </a:rPr>
              <a:t>Οι επενδύσεις που θα αναπτυχθούν θα αφορούν έργα που αναδεικνύουν τον αλιευτικό χαρακτήρα και την παράδοση της περιοχής και θα συνάδουν με τους τομείς της αλιείας και της υδατοκαλλιέργειας.  </a:t>
            </a:r>
          </a:p>
          <a:p>
            <a:pPr marL="0" indent="0" algn="just">
              <a:spcBef>
                <a:spcPts val="0"/>
              </a:spcBef>
              <a:buNone/>
            </a:pPr>
            <a:endParaRPr lang="el-GR" sz="2000" dirty="0"/>
          </a:p>
          <a:p>
            <a:pPr marL="0" indent="0" algn="just">
              <a:spcBef>
                <a:spcPts val="0"/>
              </a:spcBef>
              <a:buNone/>
            </a:pPr>
            <a:endParaRPr lang="el-GR" sz="2000" dirty="0"/>
          </a:p>
          <a:p>
            <a:pPr marL="0" indent="0" algn="just">
              <a:buNone/>
            </a:pPr>
            <a:endParaRPr lang="el-GR" sz="2400" u="sng" dirty="0"/>
          </a:p>
        </p:txBody>
      </p:sp>
    </p:spTree>
    <p:extLst>
      <p:ext uri="{BB962C8B-B14F-4D97-AF65-F5344CB8AC3E}">
        <p14:creationId xmlns:p14="http://schemas.microsoft.com/office/powerpoint/2010/main" val="39118470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path path="shape">
            <a:fillToRect l="50000" t="50000" r="50000" b="50000"/>
          </a:path>
        </a:gradFill>
        <a:effectLst/>
      </p:bgPr>
    </p:bg>
    <p:spTree>
      <p:nvGrpSpPr>
        <p:cNvPr id="1" name=""/>
        <p:cNvGrpSpPr/>
        <p:nvPr/>
      </p:nvGrpSpPr>
      <p:grpSpPr>
        <a:xfrm>
          <a:off x="0" y="0"/>
          <a:ext cx="0" cy="0"/>
          <a:chOff x="0" y="0"/>
          <a:chExt cx="0" cy="0"/>
        </a:xfrm>
      </p:grpSpPr>
      <p:pic>
        <p:nvPicPr>
          <p:cNvPr id="4" name="Εικόνα 3">
            <a:extLst>
              <a:ext uri="{FF2B5EF4-FFF2-40B4-BE49-F238E27FC236}">
                <a16:creationId xmlns:a16="http://schemas.microsoft.com/office/drawing/2014/main" id="{E7FC762E-65AB-4B58-9F0E-232BE35406B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35136" y="5810193"/>
            <a:ext cx="1004260" cy="1044000"/>
          </a:xfrm>
          <a:prstGeom prst="rect">
            <a:avLst/>
          </a:prstGeom>
        </p:spPr>
      </p:pic>
      <p:pic>
        <p:nvPicPr>
          <p:cNvPr id="6" name="Εικόνα 5">
            <a:extLst>
              <a:ext uri="{FF2B5EF4-FFF2-40B4-BE49-F238E27FC236}">
                <a16:creationId xmlns:a16="http://schemas.microsoft.com/office/drawing/2014/main" id="{7E94BFB1-5D36-49BC-BB2A-D170396D930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967359" y="5814000"/>
            <a:ext cx="2283881" cy="1044000"/>
          </a:xfrm>
          <a:prstGeom prst="rect">
            <a:avLst/>
          </a:prstGeom>
        </p:spPr>
      </p:pic>
      <p:pic>
        <p:nvPicPr>
          <p:cNvPr id="9" name="Εικόνα 8">
            <a:extLst>
              <a:ext uri="{FF2B5EF4-FFF2-40B4-BE49-F238E27FC236}">
                <a16:creationId xmlns:a16="http://schemas.microsoft.com/office/drawing/2014/main" id="{C5A80860-7643-4AB8-8B9D-232CC96BE80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856181" y="5811557"/>
            <a:ext cx="1836002" cy="1042635"/>
          </a:xfrm>
          <a:prstGeom prst="rect">
            <a:avLst/>
          </a:prstGeom>
        </p:spPr>
      </p:pic>
      <p:pic>
        <p:nvPicPr>
          <p:cNvPr id="11" name="Εικόνα 10">
            <a:extLst>
              <a:ext uri="{FF2B5EF4-FFF2-40B4-BE49-F238E27FC236}">
                <a16:creationId xmlns:a16="http://schemas.microsoft.com/office/drawing/2014/main" id="{1653C006-CAB8-404D-8B41-A37768241385}"/>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178089" y="5810193"/>
            <a:ext cx="1741470" cy="1044000"/>
          </a:xfrm>
          <a:prstGeom prst="rect">
            <a:avLst/>
          </a:prstGeom>
        </p:spPr>
      </p:pic>
      <p:sp>
        <p:nvSpPr>
          <p:cNvPr id="2" name="Τίτλος 1">
            <a:extLst>
              <a:ext uri="{FF2B5EF4-FFF2-40B4-BE49-F238E27FC236}">
                <a16:creationId xmlns:a16="http://schemas.microsoft.com/office/drawing/2014/main" id="{6D24D64E-7530-4387-9F28-D7A595867662}"/>
              </a:ext>
            </a:extLst>
          </p:cNvPr>
          <p:cNvSpPr>
            <a:spLocks noGrp="1"/>
          </p:cNvSpPr>
          <p:nvPr>
            <p:ph type="title"/>
          </p:nvPr>
        </p:nvSpPr>
        <p:spPr/>
        <p:txBody>
          <a:bodyPr/>
          <a:lstStyle/>
          <a:p>
            <a:r>
              <a:rPr lang="el-GR" sz="3200" b="1" dirty="0">
                <a:effectLst>
                  <a:outerShdw blurRad="38100" dist="38100" dir="2700000" algn="tl">
                    <a:srgbClr val="000000">
                      <a:alpha val="43137"/>
                    </a:srgbClr>
                  </a:outerShdw>
                </a:effectLst>
              </a:rPr>
              <a:t>Οικονομικά στοιχεία Πρόσκλησης</a:t>
            </a:r>
          </a:p>
        </p:txBody>
      </p:sp>
      <p:graphicFrame>
        <p:nvGraphicFramePr>
          <p:cNvPr id="16" name="Πίνακας 16">
            <a:extLst>
              <a:ext uri="{FF2B5EF4-FFF2-40B4-BE49-F238E27FC236}">
                <a16:creationId xmlns:a16="http://schemas.microsoft.com/office/drawing/2014/main" id="{23303A74-FF37-48D6-885F-D6F732580856}"/>
              </a:ext>
            </a:extLst>
          </p:cNvPr>
          <p:cNvGraphicFramePr>
            <a:graphicFrameLocks noGrp="1"/>
          </p:cNvGraphicFramePr>
          <p:nvPr>
            <p:ph idx="1"/>
            <p:extLst>
              <p:ext uri="{D42A27DB-BD31-4B8C-83A1-F6EECF244321}">
                <p14:modId xmlns:p14="http://schemas.microsoft.com/office/powerpoint/2010/main" val="1577895995"/>
              </p:ext>
            </p:extLst>
          </p:nvPr>
        </p:nvGraphicFramePr>
        <p:xfrm>
          <a:off x="354360" y="1628800"/>
          <a:ext cx="8435280" cy="3240000"/>
        </p:xfrm>
        <a:graphic>
          <a:graphicData uri="http://schemas.openxmlformats.org/drawingml/2006/table">
            <a:tbl>
              <a:tblPr firstRow="1" bandRow="1">
                <a:tableStyleId>{5C22544A-7EE6-4342-B048-85BDC9FD1C3A}</a:tableStyleId>
              </a:tblPr>
              <a:tblGrid>
                <a:gridCol w="8435280">
                  <a:extLst>
                    <a:ext uri="{9D8B030D-6E8A-4147-A177-3AD203B41FA5}">
                      <a16:colId xmlns:a16="http://schemas.microsoft.com/office/drawing/2014/main" val="1018259756"/>
                    </a:ext>
                  </a:extLst>
                </a:gridCol>
              </a:tblGrid>
              <a:tr h="1080000">
                <a:tc>
                  <a:txBody>
                    <a:bodyPr/>
                    <a:lstStyle/>
                    <a:p>
                      <a:pPr marL="342900" indent="-342900" algn="just">
                        <a:buFont typeface="Arial" panose="020B0604020202020204" pitchFamily="34" charset="0"/>
                        <a:buChar char="•"/>
                      </a:pPr>
                      <a:r>
                        <a:rPr lang="el-GR" sz="2400" b="1" kern="1200" dirty="0">
                          <a:solidFill>
                            <a:schemeClr val="tx1"/>
                          </a:solidFill>
                          <a:latin typeface="+mn-lt"/>
                          <a:ea typeface="+mn-ea"/>
                          <a:cs typeface="+mn-cs"/>
                        </a:rPr>
                        <a:t>Συνολική Συγχρηματοδοτούμενη Δαπάνη: 310.368,00€</a:t>
                      </a:r>
                    </a:p>
                  </a:txBody>
                  <a:tcPr anchor="ctr">
                    <a:solidFill>
                      <a:schemeClr val="accent1">
                        <a:lumMod val="20000"/>
                        <a:lumOff val="80000"/>
                      </a:schemeClr>
                    </a:solidFill>
                  </a:tcPr>
                </a:tc>
                <a:extLst>
                  <a:ext uri="{0D108BD9-81ED-4DB2-BD59-A6C34878D82A}">
                    <a16:rowId xmlns:a16="http://schemas.microsoft.com/office/drawing/2014/main" val="121242693"/>
                  </a:ext>
                </a:extLst>
              </a:tr>
              <a:tr h="1080000">
                <a:tc>
                  <a:txBody>
                    <a:bodyPr/>
                    <a:lstStyle/>
                    <a:p>
                      <a:pPr marL="342900" indent="-342900" algn="just" defTabSz="914400" rtl="0" eaLnBrk="1" latinLnBrk="0" hangingPunct="1">
                        <a:buFont typeface="Arial" panose="020B0604020202020204" pitchFamily="34" charset="0"/>
                        <a:buChar char="•"/>
                      </a:pPr>
                      <a:r>
                        <a:rPr lang="el-GR" sz="2400" b="1" kern="1200" dirty="0">
                          <a:solidFill>
                            <a:schemeClr val="tx1"/>
                          </a:solidFill>
                          <a:latin typeface="+mn-lt"/>
                          <a:ea typeface="+mn-ea"/>
                          <a:cs typeface="+mn-cs"/>
                        </a:rPr>
                        <a:t>Μέγιστος προϋπολογισμός υποβαλλόμενης πράξης: 300.000,00€</a:t>
                      </a:r>
                    </a:p>
                  </a:txBody>
                  <a:tcPr anchor="ctr">
                    <a:solidFill>
                      <a:schemeClr val="accent1">
                        <a:lumMod val="60000"/>
                        <a:lumOff val="40000"/>
                      </a:schemeClr>
                    </a:solidFill>
                  </a:tcPr>
                </a:tc>
                <a:extLst>
                  <a:ext uri="{0D108BD9-81ED-4DB2-BD59-A6C34878D82A}">
                    <a16:rowId xmlns:a16="http://schemas.microsoft.com/office/drawing/2014/main" val="2267530642"/>
                  </a:ext>
                </a:extLst>
              </a:tr>
              <a:tr h="1080000">
                <a:tc>
                  <a:txBody>
                    <a:bodyPr/>
                    <a:lstStyle/>
                    <a:p>
                      <a:pPr marL="342900" marR="0" lvl="0" indent="-3429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l-GR" sz="2400" b="1" kern="1200" dirty="0">
                          <a:solidFill>
                            <a:schemeClr val="tx1"/>
                          </a:solidFill>
                          <a:latin typeface="+mn-lt"/>
                          <a:ea typeface="+mn-ea"/>
                          <a:cs typeface="+mn-cs"/>
                        </a:rPr>
                        <a:t>Μέγιστος προϋπολογισμός άυλων ενεργειών: 50.000,00€</a:t>
                      </a:r>
                    </a:p>
                  </a:txBody>
                  <a:tcPr anchor="ctr">
                    <a:solidFill>
                      <a:schemeClr val="accent1">
                        <a:lumMod val="60000"/>
                        <a:lumOff val="40000"/>
                      </a:schemeClr>
                    </a:solidFill>
                  </a:tcPr>
                </a:tc>
                <a:extLst>
                  <a:ext uri="{0D108BD9-81ED-4DB2-BD59-A6C34878D82A}">
                    <a16:rowId xmlns:a16="http://schemas.microsoft.com/office/drawing/2014/main" val="3858621879"/>
                  </a:ext>
                </a:extLst>
              </a:tr>
            </a:tbl>
          </a:graphicData>
        </a:graphic>
      </p:graphicFrame>
    </p:spTree>
    <p:extLst>
      <p:ext uri="{BB962C8B-B14F-4D97-AF65-F5344CB8AC3E}">
        <p14:creationId xmlns:p14="http://schemas.microsoft.com/office/powerpoint/2010/main" val="25227710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path path="shape">
            <a:fillToRect l="50000" t="50000" r="50000" b="50000"/>
          </a:path>
        </a:gradFill>
        <a:effectLst/>
      </p:bgPr>
    </p:bg>
    <p:spTree>
      <p:nvGrpSpPr>
        <p:cNvPr id="1" name=""/>
        <p:cNvGrpSpPr/>
        <p:nvPr/>
      </p:nvGrpSpPr>
      <p:grpSpPr>
        <a:xfrm>
          <a:off x="0" y="0"/>
          <a:ext cx="0" cy="0"/>
          <a:chOff x="0" y="0"/>
          <a:chExt cx="0" cy="0"/>
        </a:xfrm>
      </p:grpSpPr>
      <p:pic>
        <p:nvPicPr>
          <p:cNvPr id="4" name="Εικόνα 3">
            <a:extLst>
              <a:ext uri="{FF2B5EF4-FFF2-40B4-BE49-F238E27FC236}">
                <a16:creationId xmlns:a16="http://schemas.microsoft.com/office/drawing/2014/main" id="{E7FC762E-65AB-4B58-9F0E-232BE35406B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35136" y="5810193"/>
            <a:ext cx="1004260" cy="1044000"/>
          </a:xfrm>
          <a:prstGeom prst="rect">
            <a:avLst/>
          </a:prstGeom>
        </p:spPr>
      </p:pic>
      <p:pic>
        <p:nvPicPr>
          <p:cNvPr id="6" name="Εικόνα 5">
            <a:extLst>
              <a:ext uri="{FF2B5EF4-FFF2-40B4-BE49-F238E27FC236}">
                <a16:creationId xmlns:a16="http://schemas.microsoft.com/office/drawing/2014/main" id="{7E94BFB1-5D36-49BC-BB2A-D170396D930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967359" y="5814000"/>
            <a:ext cx="2283881" cy="1044000"/>
          </a:xfrm>
          <a:prstGeom prst="rect">
            <a:avLst/>
          </a:prstGeom>
        </p:spPr>
      </p:pic>
      <p:pic>
        <p:nvPicPr>
          <p:cNvPr id="9" name="Εικόνα 8">
            <a:extLst>
              <a:ext uri="{FF2B5EF4-FFF2-40B4-BE49-F238E27FC236}">
                <a16:creationId xmlns:a16="http://schemas.microsoft.com/office/drawing/2014/main" id="{C5A80860-7643-4AB8-8B9D-232CC96BE80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856181" y="5811557"/>
            <a:ext cx="1836002" cy="1042635"/>
          </a:xfrm>
          <a:prstGeom prst="rect">
            <a:avLst/>
          </a:prstGeom>
        </p:spPr>
      </p:pic>
      <p:pic>
        <p:nvPicPr>
          <p:cNvPr id="11" name="Εικόνα 10">
            <a:extLst>
              <a:ext uri="{FF2B5EF4-FFF2-40B4-BE49-F238E27FC236}">
                <a16:creationId xmlns:a16="http://schemas.microsoft.com/office/drawing/2014/main" id="{1653C006-CAB8-404D-8B41-A37768241385}"/>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178089" y="5810193"/>
            <a:ext cx="1741470" cy="1044000"/>
          </a:xfrm>
          <a:prstGeom prst="rect">
            <a:avLst/>
          </a:prstGeom>
        </p:spPr>
      </p:pic>
      <p:sp>
        <p:nvSpPr>
          <p:cNvPr id="2" name="Τίτλος 1">
            <a:extLst>
              <a:ext uri="{FF2B5EF4-FFF2-40B4-BE49-F238E27FC236}">
                <a16:creationId xmlns:a16="http://schemas.microsoft.com/office/drawing/2014/main" id="{6D24D64E-7530-4387-9F28-D7A595867662}"/>
              </a:ext>
            </a:extLst>
          </p:cNvPr>
          <p:cNvSpPr>
            <a:spLocks noGrp="1"/>
          </p:cNvSpPr>
          <p:nvPr>
            <p:ph type="title"/>
          </p:nvPr>
        </p:nvSpPr>
        <p:spPr>
          <a:xfrm>
            <a:off x="457200" y="274637"/>
            <a:ext cx="8229600" cy="994123"/>
          </a:xfrm>
        </p:spPr>
        <p:txBody>
          <a:bodyPr>
            <a:normAutofit/>
          </a:bodyPr>
          <a:lstStyle/>
          <a:p>
            <a:r>
              <a:rPr lang="el-GR" sz="3200" b="1" dirty="0" err="1">
                <a:latin typeface="+mn-lt"/>
                <a:ea typeface="Times New Roman" panose="02020603050405020304" pitchFamily="18" charset="0"/>
              </a:rPr>
              <a:t>Επιλεξιμότητα</a:t>
            </a:r>
            <a:endParaRPr lang="el-GR" sz="3200" b="1" dirty="0">
              <a:effectLst>
                <a:outerShdw blurRad="38100" dist="38100" dir="2700000" algn="tl">
                  <a:srgbClr val="000000">
                    <a:alpha val="43137"/>
                  </a:srgbClr>
                </a:outerShdw>
              </a:effectLst>
              <a:latin typeface="+mn-lt"/>
            </a:endParaRPr>
          </a:p>
        </p:txBody>
      </p:sp>
      <p:sp>
        <p:nvSpPr>
          <p:cNvPr id="5" name="Θέση περιεχομένου 4">
            <a:extLst>
              <a:ext uri="{FF2B5EF4-FFF2-40B4-BE49-F238E27FC236}">
                <a16:creationId xmlns:a16="http://schemas.microsoft.com/office/drawing/2014/main" id="{2755089F-8951-45B1-B921-6826D6E8180C}"/>
              </a:ext>
            </a:extLst>
          </p:cNvPr>
          <p:cNvSpPr>
            <a:spLocks noGrp="1"/>
          </p:cNvSpPr>
          <p:nvPr>
            <p:ph idx="1"/>
          </p:nvPr>
        </p:nvSpPr>
        <p:spPr>
          <a:xfrm>
            <a:off x="335137" y="1124744"/>
            <a:ext cx="8584422" cy="4685449"/>
          </a:xfrm>
        </p:spPr>
        <p:txBody>
          <a:bodyPr>
            <a:noAutofit/>
          </a:bodyPr>
          <a:lstStyle/>
          <a:p>
            <a:pPr lvl="0" algn="just"/>
            <a:r>
              <a:rPr lang="el-GR" sz="2000" dirty="0"/>
              <a:t>Χρηματοδοτούνται δράσεις χωρίς προπαρασκευαστικές ενέργειες, που δεν εμπίπτουν στο πεδίο του ελέγχου των κρατικών ενισχύσεων της ΕΕ και συγχρηματοδοτούνται σε ποσοστό έως 100% της δημόσιας δαπάνης. </a:t>
            </a:r>
          </a:p>
          <a:p>
            <a:pPr lvl="0" algn="just"/>
            <a:r>
              <a:rPr lang="el-GR" sz="2000" b="1" dirty="0"/>
              <a:t>Ο συνολικός προϋπολογισμός μιας πράξης μπορεί να ανέλθει μέχρι τις 310.368,00 €,</a:t>
            </a:r>
            <a:r>
              <a:rPr lang="el-GR" sz="2000" dirty="0"/>
              <a:t> ενώ για πράξεις οι οποίες αφορούν σε </a:t>
            </a:r>
            <a:r>
              <a:rPr lang="el-GR" sz="2000" b="1" dirty="0"/>
              <a:t>άυλες ενέργειες ο συνολικός προϋπολογισμός δεν μπορεί να υπερβαίνει το ποσό των 50.000 €.</a:t>
            </a:r>
            <a:endParaRPr lang="el-GR" sz="2000" dirty="0"/>
          </a:p>
          <a:p>
            <a:pPr lvl="0" algn="just"/>
            <a:r>
              <a:rPr lang="el-GR" sz="2000" dirty="0"/>
              <a:t>Δεν επιτρέπονται παρεμβάσεις σε μνημεία αρμοδιότητας Υπουργείου Πολιτισμού. </a:t>
            </a:r>
          </a:p>
          <a:p>
            <a:pPr lvl="0" algn="just"/>
            <a:r>
              <a:rPr lang="el-GR" sz="2000" dirty="0"/>
              <a:t>Σε κάθε περίπτωση, δράσεις που εμπεριέχουν υπόνοια κρατικής ενίσχυσης θα αποστέλλονται στην Ειδική Υπηρεσία Κρατικών Ενισχύσεων για έλεγχο, και σε περίπτωση που θεωρηθούν κρατικές ενισχύσεις, θα εφαρμόζονται τα ισχύοντα στο θεσμικό πλαίσιο υλοποίησης δράσεων κρατικής ενίσχυσης με το αντίστοιχο ποσοστό συγχρηματοδότησης.</a:t>
            </a:r>
          </a:p>
          <a:p>
            <a:pPr marL="0" indent="0" algn="just">
              <a:buNone/>
            </a:pPr>
            <a:endParaRPr lang="el-GR" sz="2400" u="sng" dirty="0"/>
          </a:p>
        </p:txBody>
      </p:sp>
    </p:spTree>
    <p:extLst>
      <p:ext uri="{BB962C8B-B14F-4D97-AF65-F5344CB8AC3E}">
        <p14:creationId xmlns:p14="http://schemas.microsoft.com/office/powerpoint/2010/main" val="9532930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path path="shape">
            <a:fillToRect l="50000" t="50000" r="50000" b="50000"/>
          </a:path>
        </a:gradFill>
        <a:effectLst/>
      </p:bgPr>
    </p:bg>
    <p:spTree>
      <p:nvGrpSpPr>
        <p:cNvPr id="1" name=""/>
        <p:cNvGrpSpPr/>
        <p:nvPr/>
      </p:nvGrpSpPr>
      <p:grpSpPr>
        <a:xfrm>
          <a:off x="0" y="0"/>
          <a:ext cx="0" cy="0"/>
          <a:chOff x="0" y="0"/>
          <a:chExt cx="0" cy="0"/>
        </a:xfrm>
      </p:grpSpPr>
      <p:pic>
        <p:nvPicPr>
          <p:cNvPr id="4" name="Εικόνα 3">
            <a:extLst>
              <a:ext uri="{FF2B5EF4-FFF2-40B4-BE49-F238E27FC236}">
                <a16:creationId xmlns:a16="http://schemas.microsoft.com/office/drawing/2014/main" id="{E7FC762E-65AB-4B58-9F0E-232BE35406B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35136" y="5810193"/>
            <a:ext cx="1004260" cy="1044000"/>
          </a:xfrm>
          <a:prstGeom prst="rect">
            <a:avLst/>
          </a:prstGeom>
        </p:spPr>
      </p:pic>
      <p:pic>
        <p:nvPicPr>
          <p:cNvPr id="6" name="Εικόνα 5">
            <a:extLst>
              <a:ext uri="{FF2B5EF4-FFF2-40B4-BE49-F238E27FC236}">
                <a16:creationId xmlns:a16="http://schemas.microsoft.com/office/drawing/2014/main" id="{7E94BFB1-5D36-49BC-BB2A-D170396D930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967359" y="5814000"/>
            <a:ext cx="2283881" cy="1044000"/>
          </a:xfrm>
          <a:prstGeom prst="rect">
            <a:avLst/>
          </a:prstGeom>
        </p:spPr>
      </p:pic>
      <p:pic>
        <p:nvPicPr>
          <p:cNvPr id="9" name="Εικόνα 8">
            <a:extLst>
              <a:ext uri="{FF2B5EF4-FFF2-40B4-BE49-F238E27FC236}">
                <a16:creationId xmlns:a16="http://schemas.microsoft.com/office/drawing/2014/main" id="{C5A80860-7643-4AB8-8B9D-232CC96BE80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856181" y="5811557"/>
            <a:ext cx="1836002" cy="1042635"/>
          </a:xfrm>
          <a:prstGeom prst="rect">
            <a:avLst/>
          </a:prstGeom>
        </p:spPr>
      </p:pic>
      <p:pic>
        <p:nvPicPr>
          <p:cNvPr id="11" name="Εικόνα 10">
            <a:extLst>
              <a:ext uri="{FF2B5EF4-FFF2-40B4-BE49-F238E27FC236}">
                <a16:creationId xmlns:a16="http://schemas.microsoft.com/office/drawing/2014/main" id="{1653C006-CAB8-404D-8B41-A37768241385}"/>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178089" y="5810193"/>
            <a:ext cx="1741470" cy="1044000"/>
          </a:xfrm>
          <a:prstGeom prst="rect">
            <a:avLst/>
          </a:prstGeom>
        </p:spPr>
      </p:pic>
      <p:sp>
        <p:nvSpPr>
          <p:cNvPr id="2" name="Τίτλος 1">
            <a:extLst>
              <a:ext uri="{FF2B5EF4-FFF2-40B4-BE49-F238E27FC236}">
                <a16:creationId xmlns:a16="http://schemas.microsoft.com/office/drawing/2014/main" id="{6D24D64E-7530-4387-9F28-D7A595867662}"/>
              </a:ext>
            </a:extLst>
          </p:cNvPr>
          <p:cNvSpPr>
            <a:spLocks noGrp="1"/>
          </p:cNvSpPr>
          <p:nvPr>
            <p:ph type="title"/>
          </p:nvPr>
        </p:nvSpPr>
        <p:spPr>
          <a:xfrm>
            <a:off x="457200" y="274637"/>
            <a:ext cx="8229600" cy="994123"/>
          </a:xfrm>
        </p:spPr>
        <p:txBody>
          <a:bodyPr>
            <a:normAutofit/>
          </a:bodyPr>
          <a:lstStyle/>
          <a:p>
            <a:r>
              <a:rPr lang="el-GR" sz="3200" b="1" dirty="0" err="1">
                <a:latin typeface="+mn-lt"/>
                <a:ea typeface="Times New Roman" panose="02020603050405020304" pitchFamily="18" charset="0"/>
              </a:rPr>
              <a:t>Επιλεξιμότητα</a:t>
            </a:r>
            <a:endParaRPr lang="el-GR" sz="3200" b="1" dirty="0">
              <a:effectLst>
                <a:outerShdw blurRad="38100" dist="38100" dir="2700000" algn="tl">
                  <a:srgbClr val="000000">
                    <a:alpha val="43137"/>
                  </a:srgbClr>
                </a:outerShdw>
              </a:effectLst>
              <a:latin typeface="+mn-lt"/>
            </a:endParaRPr>
          </a:p>
        </p:txBody>
      </p:sp>
      <p:sp>
        <p:nvSpPr>
          <p:cNvPr id="5" name="Θέση περιεχομένου 4">
            <a:extLst>
              <a:ext uri="{FF2B5EF4-FFF2-40B4-BE49-F238E27FC236}">
                <a16:creationId xmlns:a16="http://schemas.microsoft.com/office/drawing/2014/main" id="{2755089F-8951-45B1-B921-6826D6E8180C}"/>
              </a:ext>
            </a:extLst>
          </p:cNvPr>
          <p:cNvSpPr>
            <a:spLocks noGrp="1"/>
          </p:cNvSpPr>
          <p:nvPr>
            <p:ph idx="1"/>
          </p:nvPr>
        </p:nvSpPr>
        <p:spPr>
          <a:xfrm>
            <a:off x="335137" y="1124744"/>
            <a:ext cx="8584422" cy="4685449"/>
          </a:xfrm>
        </p:spPr>
        <p:txBody>
          <a:bodyPr>
            <a:noAutofit/>
          </a:bodyPr>
          <a:lstStyle/>
          <a:p>
            <a:pPr algn="just">
              <a:spcBef>
                <a:spcPts val="0"/>
              </a:spcBef>
            </a:pPr>
            <a:r>
              <a:rPr lang="el-GR" sz="2100" u="sng" dirty="0"/>
              <a:t>Ως ημερομηνία έναρξης της </a:t>
            </a:r>
            <a:r>
              <a:rPr lang="el-GR" sz="2100" u="sng" dirty="0" err="1"/>
              <a:t>επιλεξιμότητας</a:t>
            </a:r>
            <a:r>
              <a:rPr lang="el-GR" sz="2100" u="sng" dirty="0"/>
              <a:t> των δαπανών ορίζεται η 01.01.2018</a:t>
            </a:r>
            <a:r>
              <a:rPr lang="el-GR" sz="2100" dirty="0"/>
              <a:t>, εφόσον τηρούνται οι περιορισμοί που ορίζονται από το θεσμικό πλαίσιο περί μη περάτωσης του φυσικού αντικειμένου του έργου. Στις πράξεις όπου θα γίνει χρήση της αναδρομικότητας της </a:t>
            </a:r>
            <a:r>
              <a:rPr lang="el-GR" sz="2100" dirty="0" err="1"/>
              <a:t>επιλεξιμότητας</a:t>
            </a:r>
            <a:r>
              <a:rPr lang="el-GR" sz="2100" dirty="0"/>
              <a:t> των δαπανών θα πραγματοποιηθούν όλοι οι προβλεπόμενοι έλεγχοι των δημοσίων έργων (</a:t>
            </a:r>
            <a:r>
              <a:rPr lang="el-GR" sz="2100" dirty="0" err="1"/>
              <a:t>προδημοπρασιακοί</a:t>
            </a:r>
            <a:r>
              <a:rPr lang="el-GR" sz="2100" dirty="0"/>
              <a:t>, </a:t>
            </a:r>
            <a:r>
              <a:rPr lang="el-GR" sz="2100" dirty="0" err="1"/>
              <a:t>προσυμβατικοί</a:t>
            </a:r>
            <a:r>
              <a:rPr lang="el-GR" sz="2100" dirty="0"/>
              <a:t>, έλεγχοι συμβάσεων </a:t>
            </a:r>
            <a:r>
              <a:rPr lang="el-GR" sz="2100" dirty="0" err="1"/>
              <a:t>κλπ</a:t>
            </a:r>
            <a:r>
              <a:rPr lang="el-GR" sz="2100" dirty="0"/>
              <a:t>) </a:t>
            </a:r>
            <a:r>
              <a:rPr lang="el-GR" sz="2100" u="sng" dirty="0"/>
              <a:t>κατά το στάδιο της ένταξης της πράξης</a:t>
            </a:r>
            <a:r>
              <a:rPr lang="el-GR" sz="2100" dirty="0"/>
              <a:t>. </a:t>
            </a:r>
            <a:r>
              <a:rPr lang="el-GR" sz="2100" b="1" dirty="0"/>
              <a:t>Ως ημερομηνία λήξης της προθεσμίας </a:t>
            </a:r>
            <a:r>
              <a:rPr lang="el-GR" sz="2100" b="1" dirty="0" err="1"/>
              <a:t>επιλεξιμότητας</a:t>
            </a:r>
            <a:r>
              <a:rPr lang="el-GR" sz="2100" b="1" dirty="0"/>
              <a:t> των δαπανών των προτεινόμενων πράξεων ορίζεται η 31</a:t>
            </a:r>
            <a:r>
              <a:rPr lang="el-GR" sz="2100" b="1" baseline="30000" dirty="0"/>
              <a:t>η </a:t>
            </a:r>
            <a:r>
              <a:rPr lang="el-GR" sz="2100" b="1" dirty="0"/>
              <a:t>Δεκεμβρίου 2023. Η ολοκλήρωση των προτεινόμενων πράξεων θα πρέπει να συντελεστεί έως την 31</a:t>
            </a:r>
            <a:r>
              <a:rPr lang="el-GR" sz="2100" b="1" baseline="30000" dirty="0"/>
              <a:t>η</a:t>
            </a:r>
            <a:r>
              <a:rPr lang="el-GR" sz="2100" b="1" dirty="0"/>
              <a:t> Ιουλίου 2023.</a:t>
            </a:r>
          </a:p>
          <a:p>
            <a:pPr algn="just">
              <a:spcBef>
                <a:spcPts val="0"/>
              </a:spcBef>
            </a:pPr>
            <a:r>
              <a:rPr lang="el-GR" sz="2100" dirty="0"/>
              <a:t>Πράξεις που έχουν περατωθεί φυσικά ή εκτελεστεί πλήρως δεν είναι επιλέξιμες, ανεξάρτητα εάν έχουν εκτελεστεί ή όχι οι σχετικές πληρωμές.</a:t>
            </a:r>
          </a:p>
          <a:p>
            <a:pPr algn="just">
              <a:spcBef>
                <a:spcPts val="0"/>
              </a:spcBef>
            </a:pPr>
            <a:r>
              <a:rPr lang="el-GR" sz="2100" b="1" u="sng" dirty="0"/>
              <a:t>Δεν επιτρέπεται η πράξη να παράγει έσοδα.</a:t>
            </a:r>
            <a:endParaRPr lang="el-GR" sz="2100" dirty="0"/>
          </a:p>
          <a:p>
            <a:pPr algn="just"/>
            <a:endParaRPr lang="el-GR" sz="2000" dirty="0"/>
          </a:p>
          <a:p>
            <a:pPr marL="0" indent="0" algn="just">
              <a:buNone/>
            </a:pPr>
            <a:endParaRPr lang="el-GR" sz="2400" u="sng" dirty="0"/>
          </a:p>
        </p:txBody>
      </p:sp>
    </p:spTree>
    <p:extLst>
      <p:ext uri="{BB962C8B-B14F-4D97-AF65-F5344CB8AC3E}">
        <p14:creationId xmlns:p14="http://schemas.microsoft.com/office/powerpoint/2010/main" val="19504071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path path="shape">
            <a:fillToRect l="50000" t="50000" r="50000" b="50000"/>
          </a:path>
        </a:gradFill>
        <a:effectLst/>
      </p:bgPr>
    </p:bg>
    <p:spTree>
      <p:nvGrpSpPr>
        <p:cNvPr id="1" name=""/>
        <p:cNvGrpSpPr/>
        <p:nvPr/>
      </p:nvGrpSpPr>
      <p:grpSpPr>
        <a:xfrm>
          <a:off x="0" y="0"/>
          <a:ext cx="0" cy="0"/>
          <a:chOff x="0" y="0"/>
          <a:chExt cx="0" cy="0"/>
        </a:xfrm>
      </p:grpSpPr>
      <p:pic>
        <p:nvPicPr>
          <p:cNvPr id="4" name="Εικόνα 3">
            <a:extLst>
              <a:ext uri="{FF2B5EF4-FFF2-40B4-BE49-F238E27FC236}">
                <a16:creationId xmlns:a16="http://schemas.microsoft.com/office/drawing/2014/main" id="{E7FC762E-65AB-4B58-9F0E-232BE35406B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35136" y="5810193"/>
            <a:ext cx="1004260" cy="1044000"/>
          </a:xfrm>
          <a:prstGeom prst="rect">
            <a:avLst/>
          </a:prstGeom>
        </p:spPr>
      </p:pic>
      <p:pic>
        <p:nvPicPr>
          <p:cNvPr id="6" name="Εικόνα 5">
            <a:extLst>
              <a:ext uri="{FF2B5EF4-FFF2-40B4-BE49-F238E27FC236}">
                <a16:creationId xmlns:a16="http://schemas.microsoft.com/office/drawing/2014/main" id="{7E94BFB1-5D36-49BC-BB2A-D170396D930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967359" y="5814000"/>
            <a:ext cx="2283881" cy="1044000"/>
          </a:xfrm>
          <a:prstGeom prst="rect">
            <a:avLst/>
          </a:prstGeom>
        </p:spPr>
      </p:pic>
      <p:pic>
        <p:nvPicPr>
          <p:cNvPr id="9" name="Εικόνα 8">
            <a:extLst>
              <a:ext uri="{FF2B5EF4-FFF2-40B4-BE49-F238E27FC236}">
                <a16:creationId xmlns:a16="http://schemas.microsoft.com/office/drawing/2014/main" id="{C5A80860-7643-4AB8-8B9D-232CC96BE80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856181" y="5811557"/>
            <a:ext cx="1836002" cy="1042635"/>
          </a:xfrm>
          <a:prstGeom prst="rect">
            <a:avLst/>
          </a:prstGeom>
        </p:spPr>
      </p:pic>
      <p:pic>
        <p:nvPicPr>
          <p:cNvPr id="11" name="Εικόνα 10">
            <a:extLst>
              <a:ext uri="{FF2B5EF4-FFF2-40B4-BE49-F238E27FC236}">
                <a16:creationId xmlns:a16="http://schemas.microsoft.com/office/drawing/2014/main" id="{1653C006-CAB8-404D-8B41-A37768241385}"/>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178089" y="5810193"/>
            <a:ext cx="1741470" cy="1044000"/>
          </a:xfrm>
          <a:prstGeom prst="rect">
            <a:avLst/>
          </a:prstGeom>
        </p:spPr>
      </p:pic>
      <p:sp>
        <p:nvSpPr>
          <p:cNvPr id="2" name="Τίτλος 1">
            <a:extLst>
              <a:ext uri="{FF2B5EF4-FFF2-40B4-BE49-F238E27FC236}">
                <a16:creationId xmlns:a16="http://schemas.microsoft.com/office/drawing/2014/main" id="{6D24D64E-7530-4387-9F28-D7A595867662}"/>
              </a:ext>
            </a:extLst>
          </p:cNvPr>
          <p:cNvSpPr>
            <a:spLocks noGrp="1"/>
          </p:cNvSpPr>
          <p:nvPr>
            <p:ph type="title"/>
          </p:nvPr>
        </p:nvSpPr>
        <p:spPr>
          <a:xfrm>
            <a:off x="457200" y="274637"/>
            <a:ext cx="8229600" cy="994123"/>
          </a:xfrm>
        </p:spPr>
        <p:txBody>
          <a:bodyPr>
            <a:normAutofit/>
          </a:bodyPr>
          <a:lstStyle/>
          <a:p>
            <a:r>
              <a:rPr lang="el-GR" sz="3200" b="1" dirty="0" err="1">
                <a:latin typeface="+mn-lt"/>
                <a:ea typeface="Times New Roman" panose="02020603050405020304" pitchFamily="18" charset="0"/>
              </a:rPr>
              <a:t>Επιλεξιμότητα</a:t>
            </a:r>
            <a:endParaRPr lang="el-GR" sz="3200" b="1" dirty="0">
              <a:effectLst>
                <a:outerShdw blurRad="38100" dist="38100" dir="2700000" algn="tl">
                  <a:srgbClr val="000000">
                    <a:alpha val="43137"/>
                  </a:srgbClr>
                </a:outerShdw>
              </a:effectLst>
              <a:latin typeface="+mn-lt"/>
            </a:endParaRPr>
          </a:p>
        </p:txBody>
      </p:sp>
      <p:sp>
        <p:nvSpPr>
          <p:cNvPr id="5" name="Θέση περιεχομένου 4">
            <a:extLst>
              <a:ext uri="{FF2B5EF4-FFF2-40B4-BE49-F238E27FC236}">
                <a16:creationId xmlns:a16="http://schemas.microsoft.com/office/drawing/2014/main" id="{2755089F-8951-45B1-B921-6826D6E8180C}"/>
              </a:ext>
            </a:extLst>
          </p:cNvPr>
          <p:cNvSpPr>
            <a:spLocks noGrp="1"/>
          </p:cNvSpPr>
          <p:nvPr>
            <p:ph idx="1"/>
          </p:nvPr>
        </p:nvSpPr>
        <p:spPr>
          <a:xfrm>
            <a:off x="335137" y="1124744"/>
            <a:ext cx="8584422" cy="4685449"/>
          </a:xfrm>
        </p:spPr>
        <p:txBody>
          <a:bodyPr>
            <a:noAutofit/>
          </a:bodyPr>
          <a:lstStyle/>
          <a:p>
            <a:pPr algn="just">
              <a:spcBef>
                <a:spcPts val="0"/>
              </a:spcBef>
            </a:pPr>
            <a:r>
              <a:rPr lang="el-GR" sz="2200" dirty="0"/>
              <a:t>Δεν μπορεί να δικαιολογηθεί οποιαδήποτε αύξηση του εγκεκριμένου προϋπολογισμού της Πράξης. Εξαιρείται η περίπτωση που αυτή ανακύπτει από σχετικές κανονιστικές ρυθμίσεις όπως αύξηση του συντελεστή ΦΠΑ, με την επιφύλαξη του ανώτατου συνολικού κόστους ανά δράση και τους διαθέσιμους πόρους του τοπικού προγράμματος.</a:t>
            </a:r>
            <a:r>
              <a:rPr lang="el-GR" sz="2200" b="1" dirty="0"/>
              <a:t> </a:t>
            </a:r>
          </a:p>
          <a:p>
            <a:pPr algn="just">
              <a:spcBef>
                <a:spcPts val="0"/>
              </a:spcBef>
            </a:pPr>
            <a:r>
              <a:rPr lang="el-GR" sz="2200" dirty="0"/>
              <a:t>Οι προτεινόμενες παρεμβάσεις θα πρέπει να αφορούν σε πράξεις που υλοποιούνται εντός της περιοχής εφαρμογής του τοπικού προγράμματος </a:t>
            </a:r>
            <a:r>
              <a:rPr lang="en-US" sz="2200" dirty="0"/>
              <a:t>CLLD/LEADER </a:t>
            </a:r>
            <a:r>
              <a:rPr lang="el-GR" sz="2200" dirty="0"/>
              <a:t>της «ΗΠΕΙΡΟΣ Α.Ε.».</a:t>
            </a:r>
          </a:p>
          <a:p>
            <a:pPr algn="just">
              <a:spcBef>
                <a:spcPts val="0"/>
              </a:spcBef>
            </a:pPr>
            <a:r>
              <a:rPr lang="el-GR" sz="2200" dirty="0"/>
              <a:t>Η Πράξη πρέπει να εμπίπτει στην προτεραιότητα, το θεματικό στόχο, το μέτρο και τον ειδικό στόχο του Επιχειρησιακού Προγράμματος </a:t>
            </a:r>
            <a:r>
              <a:rPr lang="el-GR" sz="2200" dirty="0" err="1"/>
              <a:t>ΕΠΑλΘ</a:t>
            </a:r>
            <a:r>
              <a:rPr lang="el-GR" sz="2200" dirty="0"/>
              <a:t> 2014-2020 καθώς και στις θεματικές κατευθύνσεις, τους στρατηγικούς και ειδικούς στόχους του τοπικού προγράμματος </a:t>
            </a:r>
            <a:r>
              <a:rPr lang="en-US" sz="2200" dirty="0"/>
              <a:t>CLLD/LEADER </a:t>
            </a:r>
            <a:r>
              <a:rPr lang="el-GR" sz="2200" dirty="0"/>
              <a:t>της</a:t>
            </a:r>
            <a:r>
              <a:rPr lang="en-US" sz="2200" dirty="0"/>
              <a:t> </a:t>
            </a:r>
            <a:r>
              <a:rPr lang="el-GR" sz="2200" dirty="0"/>
              <a:t>«ΗΠΕΙΡΟΣ Α.Ε.»</a:t>
            </a:r>
            <a:r>
              <a:rPr lang="en-US" sz="2200" dirty="0"/>
              <a:t> (</a:t>
            </a:r>
            <a:r>
              <a:rPr lang="el-GR" sz="2200" dirty="0"/>
              <a:t>Μέτρο 4.2 του </a:t>
            </a:r>
            <a:r>
              <a:rPr lang="el-GR" sz="2200" dirty="0" err="1"/>
              <a:t>ΕΠΑλΘ</a:t>
            </a:r>
            <a:r>
              <a:rPr lang="el-GR" sz="2200" dirty="0"/>
              <a:t> 2014-2020). </a:t>
            </a:r>
          </a:p>
          <a:p>
            <a:pPr algn="just"/>
            <a:endParaRPr lang="el-GR" sz="2000" dirty="0"/>
          </a:p>
          <a:p>
            <a:pPr marL="0" indent="0" algn="just">
              <a:buNone/>
            </a:pPr>
            <a:endParaRPr lang="el-GR" sz="2400" u="sng" dirty="0"/>
          </a:p>
        </p:txBody>
      </p:sp>
    </p:spTree>
    <p:extLst>
      <p:ext uri="{BB962C8B-B14F-4D97-AF65-F5344CB8AC3E}">
        <p14:creationId xmlns:p14="http://schemas.microsoft.com/office/powerpoint/2010/main" val="5690774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path path="shape">
            <a:fillToRect l="50000" t="50000" r="50000" b="50000"/>
          </a:path>
        </a:gradFill>
        <a:effectLst/>
      </p:bgPr>
    </p:bg>
    <p:spTree>
      <p:nvGrpSpPr>
        <p:cNvPr id="1" name=""/>
        <p:cNvGrpSpPr/>
        <p:nvPr/>
      </p:nvGrpSpPr>
      <p:grpSpPr>
        <a:xfrm>
          <a:off x="0" y="0"/>
          <a:ext cx="0" cy="0"/>
          <a:chOff x="0" y="0"/>
          <a:chExt cx="0" cy="0"/>
        </a:xfrm>
      </p:grpSpPr>
      <p:pic>
        <p:nvPicPr>
          <p:cNvPr id="4" name="Εικόνα 3">
            <a:extLst>
              <a:ext uri="{FF2B5EF4-FFF2-40B4-BE49-F238E27FC236}">
                <a16:creationId xmlns:a16="http://schemas.microsoft.com/office/drawing/2014/main" id="{E7FC762E-65AB-4B58-9F0E-232BE35406B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35136" y="5810193"/>
            <a:ext cx="1004260" cy="1044000"/>
          </a:xfrm>
          <a:prstGeom prst="rect">
            <a:avLst/>
          </a:prstGeom>
        </p:spPr>
      </p:pic>
      <p:pic>
        <p:nvPicPr>
          <p:cNvPr id="6" name="Εικόνα 5">
            <a:extLst>
              <a:ext uri="{FF2B5EF4-FFF2-40B4-BE49-F238E27FC236}">
                <a16:creationId xmlns:a16="http://schemas.microsoft.com/office/drawing/2014/main" id="{7E94BFB1-5D36-49BC-BB2A-D170396D930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967359" y="5814000"/>
            <a:ext cx="2283881" cy="1044000"/>
          </a:xfrm>
          <a:prstGeom prst="rect">
            <a:avLst/>
          </a:prstGeom>
        </p:spPr>
      </p:pic>
      <p:pic>
        <p:nvPicPr>
          <p:cNvPr id="9" name="Εικόνα 8">
            <a:extLst>
              <a:ext uri="{FF2B5EF4-FFF2-40B4-BE49-F238E27FC236}">
                <a16:creationId xmlns:a16="http://schemas.microsoft.com/office/drawing/2014/main" id="{C5A80860-7643-4AB8-8B9D-232CC96BE80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856181" y="5811557"/>
            <a:ext cx="1836002" cy="1042635"/>
          </a:xfrm>
          <a:prstGeom prst="rect">
            <a:avLst/>
          </a:prstGeom>
        </p:spPr>
      </p:pic>
      <p:pic>
        <p:nvPicPr>
          <p:cNvPr id="11" name="Εικόνα 10">
            <a:extLst>
              <a:ext uri="{FF2B5EF4-FFF2-40B4-BE49-F238E27FC236}">
                <a16:creationId xmlns:a16="http://schemas.microsoft.com/office/drawing/2014/main" id="{1653C006-CAB8-404D-8B41-A37768241385}"/>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178089" y="5810193"/>
            <a:ext cx="1741470" cy="1044000"/>
          </a:xfrm>
          <a:prstGeom prst="rect">
            <a:avLst/>
          </a:prstGeom>
        </p:spPr>
      </p:pic>
      <p:sp>
        <p:nvSpPr>
          <p:cNvPr id="2" name="Τίτλος 1">
            <a:extLst>
              <a:ext uri="{FF2B5EF4-FFF2-40B4-BE49-F238E27FC236}">
                <a16:creationId xmlns:a16="http://schemas.microsoft.com/office/drawing/2014/main" id="{6D24D64E-7530-4387-9F28-D7A595867662}"/>
              </a:ext>
            </a:extLst>
          </p:cNvPr>
          <p:cNvSpPr>
            <a:spLocks noGrp="1"/>
          </p:cNvSpPr>
          <p:nvPr>
            <p:ph type="title"/>
          </p:nvPr>
        </p:nvSpPr>
        <p:spPr>
          <a:xfrm>
            <a:off x="457200" y="274637"/>
            <a:ext cx="8229600" cy="994123"/>
          </a:xfrm>
        </p:spPr>
        <p:txBody>
          <a:bodyPr>
            <a:normAutofit/>
          </a:bodyPr>
          <a:lstStyle/>
          <a:p>
            <a:r>
              <a:rPr lang="el-GR" sz="3200" b="1" dirty="0">
                <a:latin typeface="+mn-lt"/>
                <a:ea typeface="Times New Roman" panose="02020603050405020304" pitchFamily="18" charset="0"/>
              </a:rPr>
              <a:t>Υποβολή Προτάσεων</a:t>
            </a:r>
            <a:endParaRPr lang="el-GR" sz="3200" b="1" dirty="0">
              <a:effectLst>
                <a:outerShdw blurRad="38100" dist="38100" dir="2700000" algn="tl">
                  <a:srgbClr val="000000">
                    <a:alpha val="43137"/>
                  </a:srgbClr>
                </a:outerShdw>
              </a:effectLst>
              <a:latin typeface="+mn-lt"/>
            </a:endParaRPr>
          </a:p>
        </p:txBody>
      </p:sp>
      <p:sp>
        <p:nvSpPr>
          <p:cNvPr id="5" name="Θέση περιεχομένου 4">
            <a:extLst>
              <a:ext uri="{FF2B5EF4-FFF2-40B4-BE49-F238E27FC236}">
                <a16:creationId xmlns:a16="http://schemas.microsoft.com/office/drawing/2014/main" id="{2755089F-8951-45B1-B921-6826D6E8180C}"/>
              </a:ext>
            </a:extLst>
          </p:cNvPr>
          <p:cNvSpPr>
            <a:spLocks noGrp="1"/>
          </p:cNvSpPr>
          <p:nvPr>
            <p:ph idx="1"/>
          </p:nvPr>
        </p:nvSpPr>
        <p:spPr>
          <a:xfrm>
            <a:off x="335137" y="1124744"/>
            <a:ext cx="8584422" cy="4685449"/>
          </a:xfrm>
        </p:spPr>
        <p:txBody>
          <a:bodyPr>
            <a:noAutofit/>
          </a:bodyPr>
          <a:lstStyle/>
          <a:p>
            <a:pPr algn="just"/>
            <a:r>
              <a:rPr lang="el-GR" sz="2200" dirty="0"/>
              <a:t>Οι υποψήφιοι δικαιούχοι υποβάλλουν </a:t>
            </a:r>
            <a:r>
              <a:rPr lang="el-GR" sz="2200" b="1" dirty="0"/>
              <a:t>αποκλειστικά ηλεκτρονικά</a:t>
            </a:r>
            <a:r>
              <a:rPr lang="el-GR" sz="2200" dirty="0"/>
              <a:t> </a:t>
            </a:r>
            <a:r>
              <a:rPr lang="el-GR" sz="2200" b="1" dirty="0"/>
              <a:t>τις προτάσεις μέσω του ΟΠΣ ΕΣΠΑ 2014-2020</a:t>
            </a:r>
            <a:r>
              <a:rPr lang="el-GR" sz="2200" dirty="0"/>
              <a:t> (εφεξής ΟΠΣ ΕΣΠΑ) στην ηλεκτρονική διεύθυνση </a:t>
            </a:r>
            <a:r>
              <a:rPr lang="el-GR" sz="2200" u="sng" dirty="0">
                <a:hlinkClick r:id="rId7"/>
              </a:rPr>
              <a:t>https://logon.ops.gr</a:t>
            </a:r>
            <a:r>
              <a:rPr lang="el-GR" sz="2200" dirty="0"/>
              <a:t>. Για τον σκοπό αυτό, απαιτείται να διαθέτουν ατομικό λογαριασμό χρήστη (αναγνωριστικό και συνθηματικό) για την πρόσβαση στο ΟΠΣ – ΕΣΠΑ. Οδηγίες για απόκτηση λογαριασμού χρήστη στο ΟΠΣ ΕΣΠΑ βρίσκονται στην ηλεκτρονική διεύθυνση </a:t>
            </a:r>
            <a:r>
              <a:rPr lang="el-GR" sz="2200" u="sng" dirty="0">
                <a:hlinkClick r:id="rId7"/>
              </a:rPr>
              <a:t>https://logon.ops.gr</a:t>
            </a:r>
            <a:r>
              <a:rPr lang="el-GR" sz="2200" dirty="0"/>
              <a:t>. </a:t>
            </a:r>
          </a:p>
          <a:p>
            <a:pPr algn="just"/>
            <a:r>
              <a:rPr lang="el-GR" sz="2200" b="1" dirty="0"/>
              <a:t>Ημερομηνία έναρξης υποβολής προτάσεων: 01/07/2020, ημέρα ΤΕΤΑΡΤΗ και ώρα 08:00 </a:t>
            </a:r>
            <a:endParaRPr lang="el-GR" sz="2200" dirty="0"/>
          </a:p>
          <a:p>
            <a:pPr algn="just"/>
            <a:r>
              <a:rPr lang="el-GR" sz="2200" b="1" dirty="0"/>
              <a:t>Ημερομηνία λήξης υποβολής προτάσεων: 30/09/2020, ημέρα ΤΕΤΑΡΤΗ και ώρα 16:00  </a:t>
            </a:r>
          </a:p>
          <a:p>
            <a:pPr algn="just"/>
            <a:r>
              <a:rPr lang="el-GR" sz="2200" b="1" u="sng" dirty="0">
                <a:solidFill>
                  <a:srgbClr val="FF0000"/>
                </a:solidFill>
              </a:rPr>
              <a:t>Δεν θα γίνονται δεκτές</a:t>
            </a:r>
            <a:r>
              <a:rPr lang="el-GR" sz="2200" b="1" dirty="0"/>
              <a:t> </a:t>
            </a:r>
            <a:r>
              <a:rPr lang="el-GR" sz="2200" dirty="0"/>
              <a:t>προτάσεις εκτός των ανωτέρω προθεσμιών.</a:t>
            </a:r>
          </a:p>
          <a:p>
            <a:pPr algn="just"/>
            <a:endParaRPr lang="el-GR" sz="2000" dirty="0"/>
          </a:p>
          <a:p>
            <a:pPr marL="0" indent="0" algn="just">
              <a:buNone/>
            </a:pPr>
            <a:endParaRPr lang="el-GR" sz="2400" u="sng" dirty="0"/>
          </a:p>
        </p:txBody>
      </p:sp>
    </p:spTree>
    <p:extLst>
      <p:ext uri="{BB962C8B-B14F-4D97-AF65-F5344CB8AC3E}">
        <p14:creationId xmlns:p14="http://schemas.microsoft.com/office/powerpoint/2010/main" val="24617892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path path="shape">
            <a:fillToRect l="50000" t="50000" r="50000" b="50000"/>
          </a:path>
        </a:gradFill>
        <a:effectLst/>
      </p:bgPr>
    </p:bg>
    <p:spTree>
      <p:nvGrpSpPr>
        <p:cNvPr id="1" name=""/>
        <p:cNvGrpSpPr/>
        <p:nvPr/>
      </p:nvGrpSpPr>
      <p:grpSpPr>
        <a:xfrm>
          <a:off x="0" y="0"/>
          <a:ext cx="0" cy="0"/>
          <a:chOff x="0" y="0"/>
          <a:chExt cx="0" cy="0"/>
        </a:xfrm>
      </p:grpSpPr>
      <p:pic>
        <p:nvPicPr>
          <p:cNvPr id="4" name="Εικόνα 3">
            <a:extLst>
              <a:ext uri="{FF2B5EF4-FFF2-40B4-BE49-F238E27FC236}">
                <a16:creationId xmlns:a16="http://schemas.microsoft.com/office/drawing/2014/main" id="{E7FC762E-65AB-4B58-9F0E-232BE35406B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35136" y="5810193"/>
            <a:ext cx="1004260" cy="1044000"/>
          </a:xfrm>
          <a:prstGeom prst="rect">
            <a:avLst/>
          </a:prstGeom>
        </p:spPr>
      </p:pic>
      <p:pic>
        <p:nvPicPr>
          <p:cNvPr id="6" name="Εικόνα 5">
            <a:extLst>
              <a:ext uri="{FF2B5EF4-FFF2-40B4-BE49-F238E27FC236}">
                <a16:creationId xmlns:a16="http://schemas.microsoft.com/office/drawing/2014/main" id="{7E94BFB1-5D36-49BC-BB2A-D170396D930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967359" y="5814000"/>
            <a:ext cx="2283881" cy="1044000"/>
          </a:xfrm>
          <a:prstGeom prst="rect">
            <a:avLst/>
          </a:prstGeom>
        </p:spPr>
      </p:pic>
      <p:pic>
        <p:nvPicPr>
          <p:cNvPr id="9" name="Εικόνα 8">
            <a:extLst>
              <a:ext uri="{FF2B5EF4-FFF2-40B4-BE49-F238E27FC236}">
                <a16:creationId xmlns:a16="http://schemas.microsoft.com/office/drawing/2014/main" id="{C5A80860-7643-4AB8-8B9D-232CC96BE80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856181" y="5811557"/>
            <a:ext cx="1836002" cy="1042635"/>
          </a:xfrm>
          <a:prstGeom prst="rect">
            <a:avLst/>
          </a:prstGeom>
        </p:spPr>
      </p:pic>
      <p:pic>
        <p:nvPicPr>
          <p:cNvPr id="11" name="Εικόνα 10">
            <a:extLst>
              <a:ext uri="{FF2B5EF4-FFF2-40B4-BE49-F238E27FC236}">
                <a16:creationId xmlns:a16="http://schemas.microsoft.com/office/drawing/2014/main" id="{1653C006-CAB8-404D-8B41-A37768241385}"/>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178089" y="5810193"/>
            <a:ext cx="1741470" cy="1044000"/>
          </a:xfrm>
          <a:prstGeom prst="rect">
            <a:avLst/>
          </a:prstGeom>
        </p:spPr>
      </p:pic>
      <p:sp>
        <p:nvSpPr>
          <p:cNvPr id="2" name="Τίτλος 1">
            <a:extLst>
              <a:ext uri="{FF2B5EF4-FFF2-40B4-BE49-F238E27FC236}">
                <a16:creationId xmlns:a16="http://schemas.microsoft.com/office/drawing/2014/main" id="{6D24D64E-7530-4387-9F28-D7A595867662}"/>
              </a:ext>
            </a:extLst>
          </p:cNvPr>
          <p:cNvSpPr>
            <a:spLocks noGrp="1"/>
          </p:cNvSpPr>
          <p:nvPr>
            <p:ph type="title"/>
          </p:nvPr>
        </p:nvSpPr>
        <p:spPr>
          <a:xfrm>
            <a:off x="457200" y="116633"/>
            <a:ext cx="8229600" cy="648072"/>
          </a:xfrm>
        </p:spPr>
        <p:txBody>
          <a:bodyPr>
            <a:normAutofit/>
          </a:bodyPr>
          <a:lstStyle/>
          <a:p>
            <a:r>
              <a:rPr lang="el-GR" sz="3200" b="1" dirty="0">
                <a:latin typeface="+mn-lt"/>
                <a:ea typeface="Times New Roman" panose="02020603050405020304" pitchFamily="18" charset="0"/>
              </a:rPr>
              <a:t>Στοιχεία Πρότασης</a:t>
            </a:r>
            <a:endParaRPr lang="el-GR" sz="3200" b="1" dirty="0">
              <a:effectLst>
                <a:outerShdw blurRad="38100" dist="38100" dir="2700000" algn="tl">
                  <a:srgbClr val="000000">
                    <a:alpha val="43137"/>
                  </a:srgbClr>
                </a:outerShdw>
              </a:effectLst>
              <a:latin typeface="+mn-lt"/>
            </a:endParaRPr>
          </a:p>
        </p:txBody>
      </p:sp>
      <p:sp>
        <p:nvSpPr>
          <p:cNvPr id="5" name="Θέση περιεχομένου 4">
            <a:extLst>
              <a:ext uri="{FF2B5EF4-FFF2-40B4-BE49-F238E27FC236}">
                <a16:creationId xmlns:a16="http://schemas.microsoft.com/office/drawing/2014/main" id="{2755089F-8951-45B1-B921-6826D6E8180C}"/>
              </a:ext>
            </a:extLst>
          </p:cNvPr>
          <p:cNvSpPr>
            <a:spLocks noGrp="1"/>
          </p:cNvSpPr>
          <p:nvPr>
            <p:ph idx="1"/>
          </p:nvPr>
        </p:nvSpPr>
        <p:spPr>
          <a:xfrm>
            <a:off x="457200" y="1124744"/>
            <a:ext cx="8229600" cy="4685449"/>
          </a:xfrm>
        </p:spPr>
        <p:txBody>
          <a:bodyPr>
            <a:noAutofit/>
          </a:bodyPr>
          <a:lstStyle/>
          <a:p>
            <a:pPr marL="0" indent="0" algn="just">
              <a:buNone/>
            </a:pPr>
            <a:endParaRPr lang="el-GR" sz="2000" dirty="0"/>
          </a:p>
          <a:p>
            <a:pPr marL="0" indent="0" algn="just">
              <a:buNone/>
            </a:pPr>
            <a:endParaRPr lang="el-GR" sz="2400" u="sng" dirty="0"/>
          </a:p>
        </p:txBody>
      </p:sp>
      <p:graphicFrame>
        <p:nvGraphicFramePr>
          <p:cNvPr id="3" name="Πίνακας 6">
            <a:extLst>
              <a:ext uri="{FF2B5EF4-FFF2-40B4-BE49-F238E27FC236}">
                <a16:creationId xmlns:a16="http://schemas.microsoft.com/office/drawing/2014/main" id="{43D69B17-5BEA-49D9-92E8-DBE95D7CEB06}"/>
              </a:ext>
            </a:extLst>
          </p:cNvPr>
          <p:cNvGraphicFramePr>
            <a:graphicFrameLocks noGrp="1"/>
          </p:cNvGraphicFramePr>
          <p:nvPr>
            <p:extLst>
              <p:ext uri="{D42A27DB-BD31-4B8C-83A1-F6EECF244321}">
                <p14:modId xmlns:p14="http://schemas.microsoft.com/office/powerpoint/2010/main" val="441768405"/>
              </p:ext>
            </p:extLst>
          </p:nvPr>
        </p:nvGraphicFramePr>
        <p:xfrm>
          <a:off x="335136" y="764705"/>
          <a:ext cx="8584424" cy="4896525"/>
        </p:xfrm>
        <a:graphic>
          <a:graphicData uri="http://schemas.openxmlformats.org/drawingml/2006/table">
            <a:tbl>
              <a:tblPr firstRow="1" bandRow="1">
                <a:tableStyleId>{69CF1AB2-1976-4502-BF36-3FF5EA218861}</a:tableStyleId>
              </a:tblPr>
              <a:tblGrid>
                <a:gridCol w="564456">
                  <a:extLst>
                    <a:ext uri="{9D8B030D-6E8A-4147-A177-3AD203B41FA5}">
                      <a16:colId xmlns:a16="http://schemas.microsoft.com/office/drawing/2014/main" val="1149026797"/>
                    </a:ext>
                  </a:extLst>
                </a:gridCol>
                <a:gridCol w="8019968">
                  <a:extLst>
                    <a:ext uri="{9D8B030D-6E8A-4147-A177-3AD203B41FA5}">
                      <a16:colId xmlns:a16="http://schemas.microsoft.com/office/drawing/2014/main" val="825312775"/>
                    </a:ext>
                  </a:extLst>
                </a:gridCol>
              </a:tblGrid>
              <a:tr h="720079">
                <a:tc>
                  <a:txBody>
                    <a:bodyPr/>
                    <a:lstStyle/>
                    <a:p>
                      <a:pPr algn="ctr"/>
                      <a:r>
                        <a:rPr lang="el-GR" sz="2400" dirty="0"/>
                        <a:t>1</a:t>
                      </a:r>
                    </a:p>
                  </a:txBody>
                  <a:tcPr anchor="ctr"/>
                </a:tc>
                <a:tc>
                  <a:txBody>
                    <a:bodyPr/>
                    <a:lstStyle/>
                    <a:p>
                      <a:pPr algn="just"/>
                      <a:r>
                        <a:rPr lang="el-GR" sz="2400" dirty="0"/>
                        <a:t>Τεχνικό Δελτίο Πράξης </a:t>
                      </a:r>
                      <a:r>
                        <a:rPr lang="el-GR" sz="2400" b="0" dirty="0"/>
                        <a:t>(Υποβάλλεται ηλεκτρονικά μέσω του ΟΠΣ ΕΣΠΑ).</a:t>
                      </a:r>
                      <a:endParaRPr lang="el-GR" sz="2400" dirty="0"/>
                    </a:p>
                  </a:txBody>
                  <a:tcPr anchor="ctr"/>
                </a:tc>
                <a:extLst>
                  <a:ext uri="{0D108BD9-81ED-4DB2-BD59-A6C34878D82A}">
                    <a16:rowId xmlns:a16="http://schemas.microsoft.com/office/drawing/2014/main" val="657191827"/>
                  </a:ext>
                </a:extLst>
              </a:tr>
              <a:tr h="401175">
                <a:tc>
                  <a:txBody>
                    <a:bodyPr/>
                    <a:lstStyle/>
                    <a:p>
                      <a:pPr algn="ctr"/>
                      <a:r>
                        <a:rPr lang="el-GR" sz="2400" b="1" dirty="0"/>
                        <a:t>2</a:t>
                      </a:r>
                    </a:p>
                  </a:txBody>
                  <a:tcPr anchor="ctr"/>
                </a:tc>
                <a:tc>
                  <a:txBody>
                    <a:bodyPr/>
                    <a:lstStyle/>
                    <a:p>
                      <a:pPr algn="just"/>
                      <a:r>
                        <a:rPr lang="el-GR" sz="2400" dirty="0"/>
                        <a:t>Στοιχεία που τεκμηριώνουν την αρμοδιότητα του δικαιούχου.</a:t>
                      </a:r>
                    </a:p>
                  </a:txBody>
                  <a:tcPr anchor="ctr"/>
                </a:tc>
                <a:extLst>
                  <a:ext uri="{0D108BD9-81ED-4DB2-BD59-A6C34878D82A}">
                    <a16:rowId xmlns:a16="http://schemas.microsoft.com/office/drawing/2014/main" val="3603308732"/>
                  </a:ext>
                </a:extLst>
              </a:tr>
              <a:tr h="376023">
                <a:tc>
                  <a:txBody>
                    <a:bodyPr/>
                    <a:lstStyle/>
                    <a:p>
                      <a:pPr algn="ctr"/>
                      <a:r>
                        <a:rPr lang="el-GR" sz="2400" b="1" dirty="0"/>
                        <a:t>3</a:t>
                      </a:r>
                    </a:p>
                  </a:txBody>
                  <a:tcPr anchor="ctr"/>
                </a:tc>
                <a:tc>
                  <a:txBody>
                    <a:bodyPr/>
                    <a:lstStyle/>
                    <a:p>
                      <a:pPr algn="just"/>
                      <a:r>
                        <a:rPr lang="el-GR" sz="2400" dirty="0"/>
                        <a:t>Απόφαση Αρμοδίου Οργάνου για την υποβολή της πρότασης.</a:t>
                      </a:r>
                    </a:p>
                  </a:txBody>
                  <a:tcPr anchor="ctr"/>
                </a:tc>
                <a:extLst>
                  <a:ext uri="{0D108BD9-81ED-4DB2-BD59-A6C34878D82A}">
                    <a16:rowId xmlns:a16="http://schemas.microsoft.com/office/drawing/2014/main" val="4089566250"/>
                  </a:ext>
                </a:extLst>
              </a:tr>
              <a:tr h="422879">
                <a:tc>
                  <a:txBody>
                    <a:bodyPr/>
                    <a:lstStyle/>
                    <a:p>
                      <a:pPr algn="ctr"/>
                      <a:r>
                        <a:rPr lang="el-GR" sz="2400" b="1" dirty="0"/>
                        <a:t>4</a:t>
                      </a:r>
                    </a:p>
                  </a:txBody>
                  <a:tcPr anchor="ctr"/>
                </a:tc>
                <a:tc>
                  <a:txBody>
                    <a:bodyPr/>
                    <a:lstStyle/>
                    <a:p>
                      <a:pPr algn="just"/>
                      <a:r>
                        <a:rPr lang="el-GR" sz="2400" dirty="0"/>
                        <a:t>Προγραμματική Σύμβαση (όπου απαιτείται).</a:t>
                      </a:r>
                    </a:p>
                  </a:txBody>
                  <a:tcPr anchor="ctr"/>
                </a:tc>
                <a:extLst>
                  <a:ext uri="{0D108BD9-81ED-4DB2-BD59-A6C34878D82A}">
                    <a16:rowId xmlns:a16="http://schemas.microsoft.com/office/drawing/2014/main" val="2479882184"/>
                  </a:ext>
                </a:extLst>
              </a:tr>
              <a:tr h="757767">
                <a:tc>
                  <a:txBody>
                    <a:bodyPr/>
                    <a:lstStyle/>
                    <a:p>
                      <a:pPr algn="ctr"/>
                      <a:r>
                        <a:rPr lang="el-GR" sz="2400" b="1" dirty="0"/>
                        <a:t>5</a:t>
                      </a:r>
                    </a:p>
                  </a:txBody>
                  <a:tcPr anchor="ctr"/>
                </a:tc>
                <a:tc>
                  <a:txBody>
                    <a:bodyPr/>
                    <a:lstStyle/>
                    <a:p>
                      <a:pPr algn="just"/>
                      <a:r>
                        <a:rPr lang="el-GR" sz="2400" dirty="0"/>
                        <a:t>Κανονιστικό πλαίσιο ορισμού του φορέα λειτουργίας και συντήρησης της Πράξης.</a:t>
                      </a:r>
                    </a:p>
                  </a:txBody>
                  <a:tcPr anchor="ctr"/>
                </a:tc>
                <a:extLst>
                  <a:ext uri="{0D108BD9-81ED-4DB2-BD59-A6C34878D82A}">
                    <a16:rowId xmlns:a16="http://schemas.microsoft.com/office/drawing/2014/main" val="1147025620"/>
                  </a:ext>
                </a:extLst>
              </a:tr>
              <a:tr h="1086935">
                <a:tc>
                  <a:txBody>
                    <a:bodyPr/>
                    <a:lstStyle/>
                    <a:p>
                      <a:pPr algn="ctr"/>
                      <a:r>
                        <a:rPr lang="el-GR" sz="2400" b="1" dirty="0"/>
                        <a:t>6</a:t>
                      </a:r>
                    </a:p>
                  </a:txBody>
                  <a:tcPr anchor="ctr"/>
                </a:tc>
                <a:tc>
                  <a:txBody>
                    <a:bodyPr/>
                    <a:lstStyle/>
                    <a:p>
                      <a:pPr algn="just"/>
                      <a:r>
                        <a:rPr lang="el-GR" sz="2400" dirty="0"/>
                        <a:t>Υποδείγματα που τεκμηριώνουν τη διοικητική, χρηματοοικονομική και επιχειρησιακή ικανότητα του δικαιούχου.</a:t>
                      </a:r>
                    </a:p>
                  </a:txBody>
                  <a:tcPr anchor="ctr"/>
                </a:tc>
                <a:extLst>
                  <a:ext uri="{0D108BD9-81ED-4DB2-BD59-A6C34878D82A}">
                    <a16:rowId xmlns:a16="http://schemas.microsoft.com/office/drawing/2014/main" val="2691915092"/>
                  </a:ext>
                </a:extLst>
              </a:tr>
              <a:tr h="690285">
                <a:tc>
                  <a:txBody>
                    <a:bodyPr/>
                    <a:lstStyle/>
                    <a:p>
                      <a:pPr algn="ctr"/>
                      <a:r>
                        <a:rPr lang="el-GR" sz="2400" b="1" dirty="0"/>
                        <a:t>7</a:t>
                      </a:r>
                    </a:p>
                  </a:txBody>
                  <a:tcPr anchor="ct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l-GR" sz="2400" b="0" dirty="0"/>
                        <a:t>Σχέδιο Απόφασης Υλοποίησης με Ίδια Μέσα (όπου απαιτείται). </a:t>
                      </a:r>
                    </a:p>
                  </a:txBody>
                  <a:tcPr anchor="ctr"/>
                </a:tc>
                <a:extLst>
                  <a:ext uri="{0D108BD9-81ED-4DB2-BD59-A6C34878D82A}">
                    <a16:rowId xmlns:a16="http://schemas.microsoft.com/office/drawing/2014/main" val="690707365"/>
                  </a:ext>
                </a:extLst>
              </a:tr>
            </a:tbl>
          </a:graphicData>
        </a:graphic>
      </p:graphicFrame>
    </p:spTree>
    <p:extLst>
      <p:ext uri="{BB962C8B-B14F-4D97-AF65-F5344CB8AC3E}">
        <p14:creationId xmlns:p14="http://schemas.microsoft.com/office/powerpoint/2010/main" val="9984627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path path="shape">
            <a:fillToRect l="50000" t="50000" r="50000" b="50000"/>
          </a:path>
        </a:gradFill>
        <a:effectLst/>
      </p:bgPr>
    </p:bg>
    <p:spTree>
      <p:nvGrpSpPr>
        <p:cNvPr id="1" name=""/>
        <p:cNvGrpSpPr/>
        <p:nvPr/>
      </p:nvGrpSpPr>
      <p:grpSpPr>
        <a:xfrm>
          <a:off x="0" y="0"/>
          <a:ext cx="0" cy="0"/>
          <a:chOff x="0" y="0"/>
          <a:chExt cx="0" cy="0"/>
        </a:xfrm>
      </p:grpSpPr>
      <p:pic>
        <p:nvPicPr>
          <p:cNvPr id="4" name="Εικόνα 3">
            <a:extLst>
              <a:ext uri="{FF2B5EF4-FFF2-40B4-BE49-F238E27FC236}">
                <a16:creationId xmlns:a16="http://schemas.microsoft.com/office/drawing/2014/main" id="{E7FC762E-65AB-4B58-9F0E-232BE35406B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35136" y="5810193"/>
            <a:ext cx="1004260" cy="1044000"/>
          </a:xfrm>
          <a:prstGeom prst="rect">
            <a:avLst/>
          </a:prstGeom>
        </p:spPr>
      </p:pic>
      <p:pic>
        <p:nvPicPr>
          <p:cNvPr id="6" name="Εικόνα 5">
            <a:extLst>
              <a:ext uri="{FF2B5EF4-FFF2-40B4-BE49-F238E27FC236}">
                <a16:creationId xmlns:a16="http://schemas.microsoft.com/office/drawing/2014/main" id="{7E94BFB1-5D36-49BC-BB2A-D170396D930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967359" y="5814000"/>
            <a:ext cx="2283881" cy="1044000"/>
          </a:xfrm>
          <a:prstGeom prst="rect">
            <a:avLst/>
          </a:prstGeom>
        </p:spPr>
      </p:pic>
      <p:pic>
        <p:nvPicPr>
          <p:cNvPr id="9" name="Εικόνα 8">
            <a:extLst>
              <a:ext uri="{FF2B5EF4-FFF2-40B4-BE49-F238E27FC236}">
                <a16:creationId xmlns:a16="http://schemas.microsoft.com/office/drawing/2014/main" id="{C5A80860-7643-4AB8-8B9D-232CC96BE80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856181" y="5811557"/>
            <a:ext cx="1836002" cy="1042635"/>
          </a:xfrm>
          <a:prstGeom prst="rect">
            <a:avLst/>
          </a:prstGeom>
        </p:spPr>
      </p:pic>
      <p:pic>
        <p:nvPicPr>
          <p:cNvPr id="11" name="Εικόνα 10">
            <a:extLst>
              <a:ext uri="{FF2B5EF4-FFF2-40B4-BE49-F238E27FC236}">
                <a16:creationId xmlns:a16="http://schemas.microsoft.com/office/drawing/2014/main" id="{1653C006-CAB8-404D-8B41-A37768241385}"/>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178089" y="5810193"/>
            <a:ext cx="1741470" cy="1044000"/>
          </a:xfrm>
          <a:prstGeom prst="rect">
            <a:avLst/>
          </a:prstGeom>
        </p:spPr>
      </p:pic>
      <p:sp>
        <p:nvSpPr>
          <p:cNvPr id="2" name="Τίτλος 1">
            <a:extLst>
              <a:ext uri="{FF2B5EF4-FFF2-40B4-BE49-F238E27FC236}">
                <a16:creationId xmlns:a16="http://schemas.microsoft.com/office/drawing/2014/main" id="{6D24D64E-7530-4387-9F28-D7A595867662}"/>
              </a:ext>
            </a:extLst>
          </p:cNvPr>
          <p:cNvSpPr>
            <a:spLocks noGrp="1"/>
          </p:cNvSpPr>
          <p:nvPr>
            <p:ph type="title"/>
          </p:nvPr>
        </p:nvSpPr>
        <p:spPr>
          <a:xfrm>
            <a:off x="457200" y="116632"/>
            <a:ext cx="8229600" cy="648071"/>
          </a:xfrm>
        </p:spPr>
        <p:txBody>
          <a:bodyPr>
            <a:normAutofit/>
          </a:bodyPr>
          <a:lstStyle/>
          <a:p>
            <a:r>
              <a:rPr lang="el-GR" sz="3200" b="1" dirty="0">
                <a:latin typeface="+mn-lt"/>
                <a:ea typeface="Times New Roman" panose="02020603050405020304" pitchFamily="18" charset="0"/>
              </a:rPr>
              <a:t>Στοιχεία Πρότασης</a:t>
            </a:r>
            <a:endParaRPr lang="el-GR" sz="3200" b="1" dirty="0">
              <a:effectLst>
                <a:outerShdw blurRad="38100" dist="38100" dir="2700000" algn="tl">
                  <a:srgbClr val="000000">
                    <a:alpha val="43137"/>
                  </a:srgbClr>
                </a:outerShdw>
              </a:effectLst>
              <a:latin typeface="+mn-lt"/>
            </a:endParaRPr>
          </a:p>
        </p:txBody>
      </p:sp>
      <p:sp>
        <p:nvSpPr>
          <p:cNvPr id="5" name="Θέση περιεχομένου 4">
            <a:extLst>
              <a:ext uri="{FF2B5EF4-FFF2-40B4-BE49-F238E27FC236}">
                <a16:creationId xmlns:a16="http://schemas.microsoft.com/office/drawing/2014/main" id="{2755089F-8951-45B1-B921-6826D6E8180C}"/>
              </a:ext>
            </a:extLst>
          </p:cNvPr>
          <p:cNvSpPr>
            <a:spLocks noGrp="1"/>
          </p:cNvSpPr>
          <p:nvPr>
            <p:ph idx="1"/>
          </p:nvPr>
        </p:nvSpPr>
        <p:spPr>
          <a:xfrm>
            <a:off x="457200" y="1124744"/>
            <a:ext cx="8229600" cy="4685449"/>
          </a:xfrm>
        </p:spPr>
        <p:txBody>
          <a:bodyPr>
            <a:noAutofit/>
          </a:bodyPr>
          <a:lstStyle/>
          <a:p>
            <a:pPr marL="0" indent="0" algn="just">
              <a:buNone/>
            </a:pPr>
            <a:endParaRPr lang="el-GR" sz="2000" dirty="0"/>
          </a:p>
          <a:p>
            <a:pPr marL="0" indent="0" algn="just">
              <a:buNone/>
            </a:pPr>
            <a:endParaRPr lang="el-GR" sz="2400" u="sng" dirty="0"/>
          </a:p>
        </p:txBody>
      </p:sp>
      <p:graphicFrame>
        <p:nvGraphicFramePr>
          <p:cNvPr id="3" name="Πίνακας 6">
            <a:extLst>
              <a:ext uri="{FF2B5EF4-FFF2-40B4-BE49-F238E27FC236}">
                <a16:creationId xmlns:a16="http://schemas.microsoft.com/office/drawing/2014/main" id="{43D69B17-5BEA-49D9-92E8-DBE95D7CEB06}"/>
              </a:ext>
            </a:extLst>
          </p:cNvPr>
          <p:cNvGraphicFramePr>
            <a:graphicFrameLocks noGrp="1"/>
          </p:cNvGraphicFramePr>
          <p:nvPr>
            <p:extLst>
              <p:ext uri="{D42A27DB-BD31-4B8C-83A1-F6EECF244321}">
                <p14:modId xmlns:p14="http://schemas.microsoft.com/office/powerpoint/2010/main" val="2581464384"/>
              </p:ext>
            </p:extLst>
          </p:nvPr>
        </p:nvGraphicFramePr>
        <p:xfrm>
          <a:off x="335136" y="764703"/>
          <a:ext cx="8584424" cy="4985766"/>
        </p:xfrm>
        <a:graphic>
          <a:graphicData uri="http://schemas.openxmlformats.org/drawingml/2006/table">
            <a:tbl>
              <a:tblPr firstRow="1" bandRow="1">
                <a:tableStyleId>{69CF1AB2-1976-4502-BF36-3FF5EA218861}</a:tableStyleId>
              </a:tblPr>
              <a:tblGrid>
                <a:gridCol w="564456">
                  <a:extLst>
                    <a:ext uri="{9D8B030D-6E8A-4147-A177-3AD203B41FA5}">
                      <a16:colId xmlns:a16="http://schemas.microsoft.com/office/drawing/2014/main" val="1149026797"/>
                    </a:ext>
                  </a:extLst>
                </a:gridCol>
                <a:gridCol w="8019968">
                  <a:extLst>
                    <a:ext uri="{9D8B030D-6E8A-4147-A177-3AD203B41FA5}">
                      <a16:colId xmlns:a16="http://schemas.microsoft.com/office/drawing/2014/main" val="825312775"/>
                    </a:ext>
                  </a:extLst>
                </a:gridCol>
              </a:tblGrid>
              <a:tr h="720081">
                <a:tc>
                  <a:txBody>
                    <a:bodyPr/>
                    <a:lstStyle/>
                    <a:p>
                      <a:pPr algn="ctr"/>
                      <a:r>
                        <a:rPr lang="el-GR" sz="2400" b="1" dirty="0"/>
                        <a:t>8</a:t>
                      </a:r>
                    </a:p>
                  </a:txBody>
                  <a:tcPr anchor="ctr"/>
                </a:tc>
                <a:tc>
                  <a:txBody>
                    <a:bodyPr/>
                    <a:lstStyle/>
                    <a:p>
                      <a:pPr algn="just"/>
                      <a:r>
                        <a:rPr lang="el-GR" sz="2400" b="0" dirty="0"/>
                        <a:t>Δελτίο προόδου Ενεργειών Ωρίμανσης &amp; Υποχρεώσεων Πράξης (εφόσον απαιτείται).</a:t>
                      </a:r>
                    </a:p>
                  </a:txBody>
                  <a:tcPr anchor="ctr"/>
                </a:tc>
                <a:extLst>
                  <a:ext uri="{0D108BD9-81ED-4DB2-BD59-A6C34878D82A}">
                    <a16:rowId xmlns:a16="http://schemas.microsoft.com/office/drawing/2014/main" val="3603308732"/>
                  </a:ext>
                </a:extLst>
              </a:tr>
              <a:tr h="761217">
                <a:tc>
                  <a:txBody>
                    <a:bodyPr/>
                    <a:lstStyle/>
                    <a:p>
                      <a:pPr algn="ctr"/>
                      <a:r>
                        <a:rPr lang="el-GR" sz="2400" b="1" dirty="0"/>
                        <a:t>9</a:t>
                      </a:r>
                    </a:p>
                  </a:txBody>
                  <a:tcPr anchor="ctr"/>
                </a:tc>
                <a:tc>
                  <a:txBody>
                    <a:bodyPr/>
                    <a:lstStyle/>
                    <a:p>
                      <a:pPr algn="just"/>
                      <a:r>
                        <a:rPr lang="el-GR" sz="2400" dirty="0"/>
                        <a:t>Τεύχη Δημοπράτησης (σχέδιο ή εγκεκριμένα τεύχη), εφόσον έχουν συνταχθεί.</a:t>
                      </a:r>
                    </a:p>
                  </a:txBody>
                  <a:tcPr anchor="ctr"/>
                </a:tc>
                <a:extLst>
                  <a:ext uri="{0D108BD9-81ED-4DB2-BD59-A6C34878D82A}">
                    <a16:rowId xmlns:a16="http://schemas.microsoft.com/office/drawing/2014/main" val="4089566250"/>
                  </a:ext>
                </a:extLst>
              </a:tr>
              <a:tr h="730345">
                <a:tc>
                  <a:txBody>
                    <a:bodyPr/>
                    <a:lstStyle/>
                    <a:p>
                      <a:pPr algn="ctr"/>
                      <a:r>
                        <a:rPr lang="el-GR" sz="2400" b="1" dirty="0"/>
                        <a:t>10</a:t>
                      </a:r>
                    </a:p>
                  </a:txBody>
                  <a:tcPr anchor="ctr"/>
                </a:tc>
                <a:tc>
                  <a:txBody>
                    <a:bodyPr/>
                    <a:lstStyle/>
                    <a:p>
                      <a:pPr algn="just"/>
                      <a:r>
                        <a:rPr lang="el-GR" sz="2400" dirty="0"/>
                        <a:t>Αναλυτικός προϋπολογισμός πράξης (πλην δημοσίων συμβάσεων).</a:t>
                      </a:r>
                    </a:p>
                  </a:txBody>
                  <a:tcPr anchor="ctr"/>
                </a:tc>
                <a:extLst>
                  <a:ext uri="{0D108BD9-81ED-4DB2-BD59-A6C34878D82A}">
                    <a16:rowId xmlns:a16="http://schemas.microsoft.com/office/drawing/2014/main" val="2479882184"/>
                  </a:ext>
                </a:extLst>
              </a:tr>
              <a:tr h="771481">
                <a:tc>
                  <a:txBody>
                    <a:bodyPr/>
                    <a:lstStyle/>
                    <a:p>
                      <a:pPr algn="ctr"/>
                      <a:r>
                        <a:rPr lang="el-GR" sz="2400" b="1" dirty="0"/>
                        <a:t>11</a:t>
                      </a:r>
                    </a:p>
                  </a:txBody>
                  <a:tcPr anchor="ctr"/>
                </a:tc>
                <a:tc>
                  <a:txBody>
                    <a:bodyPr/>
                    <a:lstStyle/>
                    <a:p>
                      <a:pPr algn="just"/>
                      <a:r>
                        <a:rPr lang="el-GR" sz="2400" dirty="0"/>
                        <a:t>Αποτελέσματα έρευνας αγοράς και σχετική τεκμηρίωση για το εύλογο κόστος των δαπανών (προσφορές). Εφόσον απαιτείται.</a:t>
                      </a:r>
                    </a:p>
                  </a:txBody>
                  <a:tcPr anchor="ctr"/>
                </a:tc>
                <a:extLst>
                  <a:ext uri="{0D108BD9-81ED-4DB2-BD59-A6C34878D82A}">
                    <a16:rowId xmlns:a16="http://schemas.microsoft.com/office/drawing/2014/main" val="1147025620"/>
                  </a:ext>
                </a:extLst>
              </a:tr>
              <a:tr h="846963">
                <a:tc>
                  <a:txBody>
                    <a:bodyPr/>
                    <a:lstStyle/>
                    <a:p>
                      <a:pPr algn="ctr"/>
                      <a:r>
                        <a:rPr lang="el-GR" sz="2400" b="1" dirty="0"/>
                        <a:t>12</a:t>
                      </a:r>
                    </a:p>
                  </a:txBody>
                  <a:tcPr anchor="ctr"/>
                </a:tc>
                <a:tc>
                  <a:txBody>
                    <a:bodyPr/>
                    <a:lstStyle/>
                    <a:p>
                      <a:pPr algn="just"/>
                      <a:r>
                        <a:rPr lang="el-GR" sz="2400" dirty="0"/>
                        <a:t>Έκθεση τεκμηρίωσης εξασφάλισης της προσβασιμότητας των ατόμων με αναπηρία.</a:t>
                      </a:r>
                    </a:p>
                  </a:txBody>
                  <a:tcPr anchor="ctr"/>
                </a:tc>
                <a:extLst>
                  <a:ext uri="{0D108BD9-81ED-4DB2-BD59-A6C34878D82A}">
                    <a16:rowId xmlns:a16="http://schemas.microsoft.com/office/drawing/2014/main" val="2465384247"/>
                  </a:ext>
                </a:extLst>
              </a:tr>
              <a:tr h="846963">
                <a:tc>
                  <a:txBody>
                    <a:bodyPr/>
                    <a:lstStyle/>
                    <a:p>
                      <a:pPr algn="ctr"/>
                      <a:r>
                        <a:rPr lang="el-GR" sz="2400" b="1" dirty="0"/>
                        <a:t>13</a:t>
                      </a:r>
                    </a:p>
                  </a:txBody>
                  <a:tcPr anchor="ct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l-GR" sz="2400" b="0" dirty="0"/>
                        <a:t>Ερωτηματολόγιο Κρατικών Ενισχύσεων Έργων Πολιτισμού ή Σύγχρονου Πολιτισμού (εφόσον απαιτείται).</a:t>
                      </a:r>
                    </a:p>
                  </a:txBody>
                  <a:tcPr anchor="ctr"/>
                </a:tc>
                <a:extLst>
                  <a:ext uri="{0D108BD9-81ED-4DB2-BD59-A6C34878D82A}">
                    <a16:rowId xmlns:a16="http://schemas.microsoft.com/office/drawing/2014/main" val="850789815"/>
                  </a:ext>
                </a:extLst>
              </a:tr>
            </a:tbl>
          </a:graphicData>
        </a:graphic>
      </p:graphicFrame>
    </p:spTree>
    <p:extLst>
      <p:ext uri="{BB962C8B-B14F-4D97-AF65-F5344CB8AC3E}">
        <p14:creationId xmlns:p14="http://schemas.microsoft.com/office/powerpoint/2010/main" val="34260982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path path="shape">
            <a:fillToRect l="50000" t="50000" r="50000" b="50000"/>
          </a:path>
        </a:gradFill>
        <a:effectLst/>
      </p:bgPr>
    </p:bg>
    <p:spTree>
      <p:nvGrpSpPr>
        <p:cNvPr id="1" name=""/>
        <p:cNvGrpSpPr/>
        <p:nvPr/>
      </p:nvGrpSpPr>
      <p:grpSpPr>
        <a:xfrm>
          <a:off x="0" y="0"/>
          <a:ext cx="0" cy="0"/>
          <a:chOff x="0" y="0"/>
          <a:chExt cx="0" cy="0"/>
        </a:xfrm>
      </p:grpSpPr>
      <p:pic>
        <p:nvPicPr>
          <p:cNvPr id="4" name="Εικόνα 3">
            <a:extLst>
              <a:ext uri="{FF2B5EF4-FFF2-40B4-BE49-F238E27FC236}">
                <a16:creationId xmlns:a16="http://schemas.microsoft.com/office/drawing/2014/main" id="{E7FC762E-65AB-4B58-9F0E-232BE35406B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35136" y="5810193"/>
            <a:ext cx="1004260" cy="1044000"/>
          </a:xfrm>
          <a:prstGeom prst="rect">
            <a:avLst/>
          </a:prstGeom>
        </p:spPr>
      </p:pic>
      <p:pic>
        <p:nvPicPr>
          <p:cNvPr id="6" name="Εικόνα 5">
            <a:extLst>
              <a:ext uri="{FF2B5EF4-FFF2-40B4-BE49-F238E27FC236}">
                <a16:creationId xmlns:a16="http://schemas.microsoft.com/office/drawing/2014/main" id="{7E94BFB1-5D36-49BC-BB2A-D170396D930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967359" y="5814000"/>
            <a:ext cx="2283881" cy="1044000"/>
          </a:xfrm>
          <a:prstGeom prst="rect">
            <a:avLst/>
          </a:prstGeom>
        </p:spPr>
      </p:pic>
      <p:pic>
        <p:nvPicPr>
          <p:cNvPr id="9" name="Εικόνα 8">
            <a:extLst>
              <a:ext uri="{FF2B5EF4-FFF2-40B4-BE49-F238E27FC236}">
                <a16:creationId xmlns:a16="http://schemas.microsoft.com/office/drawing/2014/main" id="{C5A80860-7643-4AB8-8B9D-232CC96BE80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856181" y="5811557"/>
            <a:ext cx="1836002" cy="1042635"/>
          </a:xfrm>
          <a:prstGeom prst="rect">
            <a:avLst/>
          </a:prstGeom>
        </p:spPr>
      </p:pic>
      <p:pic>
        <p:nvPicPr>
          <p:cNvPr id="11" name="Εικόνα 10">
            <a:extLst>
              <a:ext uri="{FF2B5EF4-FFF2-40B4-BE49-F238E27FC236}">
                <a16:creationId xmlns:a16="http://schemas.microsoft.com/office/drawing/2014/main" id="{1653C006-CAB8-404D-8B41-A37768241385}"/>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178089" y="5810193"/>
            <a:ext cx="1741470" cy="1044000"/>
          </a:xfrm>
          <a:prstGeom prst="rect">
            <a:avLst/>
          </a:prstGeom>
        </p:spPr>
      </p:pic>
      <p:sp>
        <p:nvSpPr>
          <p:cNvPr id="2" name="Τίτλος 1">
            <a:extLst>
              <a:ext uri="{FF2B5EF4-FFF2-40B4-BE49-F238E27FC236}">
                <a16:creationId xmlns:a16="http://schemas.microsoft.com/office/drawing/2014/main" id="{6D24D64E-7530-4387-9F28-D7A595867662}"/>
              </a:ext>
            </a:extLst>
          </p:cNvPr>
          <p:cNvSpPr>
            <a:spLocks noGrp="1"/>
          </p:cNvSpPr>
          <p:nvPr>
            <p:ph type="title"/>
          </p:nvPr>
        </p:nvSpPr>
        <p:spPr>
          <a:xfrm>
            <a:off x="457200" y="80745"/>
            <a:ext cx="8229600" cy="683960"/>
          </a:xfrm>
        </p:spPr>
        <p:txBody>
          <a:bodyPr>
            <a:normAutofit/>
          </a:bodyPr>
          <a:lstStyle/>
          <a:p>
            <a:r>
              <a:rPr lang="el-GR" sz="3200" b="1" dirty="0">
                <a:latin typeface="+mn-lt"/>
                <a:ea typeface="Times New Roman" panose="02020603050405020304" pitchFamily="18" charset="0"/>
              </a:rPr>
              <a:t>Στοιχεία Πρότασης</a:t>
            </a:r>
            <a:endParaRPr lang="el-GR" sz="3200" b="1" dirty="0">
              <a:effectLst>
                <a:outerShdw blurRad="38100" dist="38100" dir="2700000" algn="tl">
                  <a:srgbClr val="000000">
                    <a:alpha val="43137"/>
                  </a:srgbClr>
                </a:outerShdw>
              </a:effectLst>
              <a:latin typeface="+mn-lt"/>
            </a:endParaRPr>
          </a:p>
        </p:txBody>
      </p:sp>
      <p:sp>
        <p:nvSpPr>
          <p:cNvPr id="5" name="Θέση περιεχομένου 4">
            <a:extLst>
              <a:ext uri="{FF2B5EF4-FFF2-40B4-BE49-F238E27FC236}">
                <a16:creationId xmlns:a16="http://schemas.microsoft.com/office/drawing/2014/main" id="{2755089F-8951-45B1-B921-6826D6E8180C}"/>
              </a:ext>
            </a:extLst>
          </p:cNvPr>
          <p:cNvSpPr>
            <a:spLocks noGrp="1"/>
          </p:cNvSpPr>
          <p:nvPr>
            <p:ph idx="1"/>
          </p:nvPr>
        </p:nvSpPr>
        <p:spPr>
          <a:xfrm>
            <a:off x="457200" y="1124744"/>
            <a:ext cx="8229600" cy="4685449"/>
          </a:xfrm>
        </p:spPr>
        <p:txBody>
          <a:bodyPr>
            <a:noAutofit/>
          </a:bodyPr>
          <a:lstStyle/>
          <a:p>
            <a:pPr marL="0" indent="0" algn="just">
              <a:buNone/>
            </a:pPr>
            <a:endParaRPr lang="el-GR" sz="2000" dirty="0"/>
          </a:p>
          <a:p>
            <a:pPr marL="0" indent="0" algn="just">
              <a:buNone/>
            </a:pPr>
            <a:endParaRPr lang="el-GR" sz="2400" u="sng" dirty="0"/>
          </a:p>
        </p:txBody>
      </p:sp>
      <p:graphicFrame>
        <p:nvGraphicFramePr>
          <p:cNvPr id="3" name="Πίνακας 6">
            <a:extLst>
              <a:ext uri="{FF2B5EF4-FFF2-40B4-BE49-F238E27FC236}">
                <a16:creationId xmlns:a16="http://schemas.microsoft.com/office/drawing/2014/main" id="{43D69B17-5BEA-49D9-92E8-DBE95D7CEB06}"/>
              </a:ext>
            </a:extLst>
          </p:cNvPr>
          <p:cNvGraphicFramePr>
            <a:graphicFrameLocks noGrp="1"/>
          </p:cNvGraphicFramePr>
          <p:nvPr>
            <p:extLst>
              <p:ext uri="{D42A27DB-BD31-4B8C-83A1-F6EECF244321}">
                <p14:modId xmlns:p14="http://schemas.microsoft.com/office/powerpoint/2010/main" val="46253286"/>
              </p:ext>
            </p:extLst>
          </p:nvPr>
        </p:nvGraphicFramePr>
        <p:xfrm>
          <a:off x="335136" y="764707"/>
          <a:ext cx="8584424" cy="5003334"/>
        </p:xfrm>
        <a:graphic>
          <a:graphicData uri="http://schemas.openxmlformats.org/drawingml/2006/table">
            <a:tbl>
              <a:tblPr firstRow="1" bandRow="1">
                <a:tableStyleId>{69CF1AB2-1976-4502-BF36-3FF5EA218861}</a:tableStyleId>
              </a:tblPr>
              <a:tblGrid>
                <a:gridCol w="564456">
                  <a:extLst>
                    <a:ext uri="{9D8B030D-6E8A-4147-A177-3AD203B41FA5}">
                      <a16:colId xmlns:a16="http://schemas.microsoft.com/office/drawing/2014/main" val="1149026797"/>
                    </a:ext>
                  </a:extLst>
                </a:gridCol>
                <a:gridCol w="8019968">
                  <a:extLst>
                    <a:ext uri="{9D8B030D-6E8A-4147-A177-3AD203B41FA5}">
                      <a16:colId xmlns:a16="http://schemas.microsoft.com/office/drawing/2014/main" val="825312775"/>
                    </a:ext>
                  </a:extLst>
                </a:gridCol>
              </a:tblGrid>
              <a:tr h="1489807">
                <a:tc>
                  <a:txBody>
                    <a:bodyPr/>
                    <a:lstStyle/>
                    <a:p>
                      <a:pPr algn="ctr"/>
                      <a:r>
                        <a:rPr lang="el-GR" sz="2400" b="1" dirty="0"/>
                        <a:t>14</a:t>
                      </a:r>
                    </a:p>
                  </a:txBody>
                  <a:tcPr anchor="ctr"/>
                </a:tc>
                <a:tc>
                  <a:txBody>
                    <a:bodyPr/>
                    <a:lstStyle/>
                    <a:p>
                      <a:pPr algn="just"/>
                      <a:r>
                        <a:rPr lang="el-GR" sz="2400" b="0" dirty="0"/>
                        <a:t>Απόφαση Έγκρισης Περιβαλλοντικών Όρων σε ισχύ, ή πρότυπες περιβαλλοντικές δεσμεύσεις, σύμφωνα με τις σχετικές εγκυκλίους του αρμόδιου Υπουργείου και τον Ν. 4014/2011, εφόσον απαιτείται.</a:t>
                      </a:r>
                    </a:p>
                  </a:txBody>
                  <a:tcPr anchor="ctr"/>
                </a:tc>
                <a:extLst>
                  <a:ext uri="{0D108BD9-81ED-4DB2-BD59-A6C34878D82A}">
                    <a16:rowId xmlns:a16="http://schemas.microsoft.com/office/drawing/2014/main" val="3603308732"/>
                  </a:ext>
                </a:extLst>
              </a:tr>
              <a:tr h="788722">
                <a:tc>
                  <a:txBody>
                    <a:bodyPr/>
                    <a:lstStyle/>
                    <a:p>
                      <a:pPr algn="ctr"/>
                      <a:r>
                        <a:rPr lang="el-GR" sz="2400" b="1" dirty="0"/>
                        <a:t>15</a:t>
                      </a:r>
                    </a:p>
                  </a:txBody>
                  <a:tcPr anchor="ctr"/>
                </a:tc>
                <a:tc>
                  <a:txBody>
                    <a:bodyPr/>
                    <a:lstStyle/>
                    <a:p>
                      <a:pPr algn="just"/>
                      <a:r>
                        <a:rPr lang="el-GR" sz="2400" dirty="0"/>
                        <a:t>Πίνακας αποτύπωσης των αναγκαίων τεχνικών υποστηρικτικών μελετών και της ωρίμανσης Πράξης (Δ1).</a:t>
                      </a:r>
                    </a:p>
                  </a:txBody>
                  <a:tcPr anchor="ctr"/>
                </a:tc>
                <a:extLst>
                  <a:ext uri="{0D108BD9-81ED-4DB2-BD59-A6C34878D82A}">
                    <a16:rowId xmlns:a16="http://schemas.microsoft.com/office/drawing/2014/main" val="4089566250"/>
                  </a:ext>
                </a:extLst>
              </a:tr>
              <a:tr h="1840350">
                <a:tc>
                  <a:txBody>
                    <a:bodyPr/>
                    <a:lstStyle/>
                    <a:p>
                      <a:pPr algn="ctr"/>
                      <a:r>
                        <a:rPr lang="el-GR" sz="2400" b="1" dirty="0"/>
                        <a:t>16</a:t>
                      </a:r>
                    </a:p>
                  </a:txBody>
                  <a:tcPr anchor="ctr"/>
                </a:tc>
                <a:tc>
                  <a:txBody>
                    <a:bodyPr/>
                    <a:lstStyle/>
                    <a:p>
                      <a:pPr algn="just"/>
                      <a:r>
                        <a:rPr lang="el-GR" sz="2400" dirty="0"/>
                        <a:t>Τεχνικές Μελέτες (Οριστικές Μελέτες ή Μελέτες Εφαρμογής κατά περίπτωση), σύμφωνα με τον Πίνακα Δ1 [</a:t>
                      </a:r>
                      <a:r>
                        <a:rPr lang="el-GR" sz="2400" dirty="0" err="1"/>
                        <a:t>Προμετρήσεις</a:t>
                      </a:r>
                      <a:r>
                        <a:rPr lang="el-GR" sz="2400" dirty="0"/>
                        <a:t>, Επιμετρήσεις, Προϋπολογισμός Εργασιών, Τιμολόγιο Εργασιών, Συγγραφή Υποχρεώσεων, Τεχνική Περιγραφή, Απαιτούμενα Σχέδια].</a:t>
                      </a:r>
                    </a:p>
                  </a:txBody>
                  <a:tcPr anchor="ctr"/>
                </a:tc>
                <a:extLst>
                  <a:ext uri="{0D108BD9-81ED-4DB2-BD59-A6C34878D82A}">
                    <a16:rowId xmlns:a16="http://schemas.microsoft.com/office/drawing/2014/main" val="2479882184"/>
                  </a:ext>
                </a:extLst>
              </a:tr>
              <a:tr h="705654">
                <a:tc>
                  <a:txBody>
                    <a:bodyPr/>
                    <a:lstStyle/>
                    <a:p>
                      <a:pPr algn="ctr"/>
                      <a:r>
                        <a:rPr lang="el-GR" sz="2400" b="1" dirty="0"/>
                        <a:t>17</a:t>
                      </a:r>
                    </a:p>
                  </a:txBody>
                  <a:tcPr anchor="ct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l-GR" sz="2400" b="0" dirty="0"/>
                        <a:t>Εγκριτικές αποφάσεις μελετών, όπου απαιτείται.</a:t>
                      </a:r>
                    </a:p>
                  </a:txBody>
                  <a:tcPr anchor="ctr"/>
                </a:tc>
                <a:extLst>
                  <a:ext uri="{0D108BD9-81ED-4DB2-BD59-A6C34878D82A}">
                    <a16:rowId xmlns:a16="http://schemas.microsoft.com/office/drawing/2014/main" val="1290414796"/>
                  </a:ext>
                </a:extLst>
              </a:tr>
            </a:tbl>
          </a:graphicData>
        </a:graphic>
      </p:graphicFrame>
    </p:spTree>
    <p:extLst>
      <p:ext uri="{BB962C8B-B14F-4D97-AF65-F5344CB8AC3E}">
        <p14:creationId xmlns:p14="http://schemas.microsoft.com/office/powerpoint/2010/main" val="32035912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path path="shape">
            <a:fillToRect l="50000" t="50000" r="50000" b="50000"/>
          </a:path>
        </a:gradFill>
        <a:effectLst/>
      </p:bgPr>
    </p:bg>
    <p:spTree>
      <p:nvGrpSpPr>
        <p:cNvPr id="1" name=""/>
        <p:cNvGrpSpPr/>
        <p:nvPr/>
      </p:nvGrpSpPr>
      <p:grpSpPr>
        <a:xfrm>
          <a:off x="0" y="0"/>
          <a:ext cx="0" cy="0"/>
          <a:chOff x="0" y="0"/>
          <a:chExt cx="0" cy="0"/>
        </a:xfrm>
      </p:grpSpPr>
      <p:pic>
        <p:nvPicPr>
          <p:cNvPr id="4" name="Εικόνα 3">
            <a:extLst>
              <a:ext uri="{FF2B5EF4-FFF2-40B4-BE49-F238E27FC236}">
                <a16:creationId xmlns:a16="http://schemas.microsoft.com/office/drawing/2014/main" id="{E7FC762E-65AB-4B58-9F0E-232BE35406B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35136" y="5810193"/>
            <a:ext cx="1004260" cy="1044000"/>
          </a:xfrm>
          <a:prstGeom prst="rect">
            <a:avLst/>
          </a:prstGeom>
        </p:spPr>
      </p:pic>
      <p:pic>
        <p:nvPicPr>
          <p:cNvPr id="6" name="Εικόνα 5">
            <a:extLst>
              <a:ext uri="{FF2B5EF4-FFF2-40B4-BE49-F238E27FC236}">
                <a16:creationId xmlns:a16="http://schemas.microsoft.com/office/drawing/2014/main" id="{7E94BFB1-5D36-49BC-BB2A-D170396D930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967359" y="5814000"/>
            <a:ext cx="2283881" cy="1044000"/>
          </a:xfrm>
          <a:prstGeom prst="rect">
            <a:avLst/>
          </a:prstGeom>
        </p:spPr>
      </p:pic>
      <p:pic>
        <p:nvPicPr>
          <p:cNvPr id="9" name="Εικόνα 8">
            <a:extLst>
              <a:ext uri="{FF2B5EF4-FFF2-40B4-BE49-F238E27FC236}">
                <a16:creationId xmlns:a16="http://schemas.microsoft.com/office/drawing/2014/main" id="{C5A80860-7643-4AB8-8B9D-232CC96BE80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856181" y="5811557"/>
            <a:ext cx="1836002" cy="1042635"/>
          </a:xfrm>
          <a:prstGeom prst="rect">
            <a:avLst/>
          </a:prstGeom>
        </p:spPr>
      </p:pic>
      <p:pic>
        <p:nvPicPr>
          <p:cNvPr id="11" name="Εικόνα 10">
            <a:extLst>
              <a:ext uri="{FF2B5EF4-FFF2-40B4-BE49-F238E27FC236}">
                <a16:creationId xmlns:a16="http://schemas.microsoft.com/office/drawing/2014/main" id="{1653C006-CAB8-404D-8B41-A37768241385}"/>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178089" y="5810193"/>
            <a:ext cx="1741470" cy="1044000"/>
          </a:xfrm>
          <a:prstGeom prst="rect">
            <a:avLst/>
          </a:prstGeom>
        </p:spPr>
      </p:pic>
      <p:sp>
        <p:nvSpPr>
          <p:cNvPr id="2" name="Τίτλος 1">
            <a:extLst>
              <a:ext uri="{FF2B5EF4-FFF2-40B4-BE49-F238E27FC236}">
                <a16:creationId xmlns:a16="http://schemas.microsoft.com/office/drawing/2014/main" id="{6D24D64E-7530-4387-9F28-D7A595867662}"/>
              </a:ext>
            </a:extLst>
          </p:cNvPr>
          <p:cNvSpPr>
            <a:spLocks noGrp="1"/>
          </p:cNvSpPr>
          <p:nvPr>
            <p:ph type="title"/>
          </p:nvPr>
        </p:nvSpPr>
        <p:spPr>
          <a:xfrm>
            <a:off x="457200" y="80745"/>
            <a:ext cx="8229600" cy="747674"/>
          </a:xfrm>
        </p:spPr>
        <p:txBody>
          <a:bodyPr>
            <a:normAutofit/>
          </a:bodyPr>
          <a:lstStyle/>
          <a:p>
            <a:r>
              <a:rPr lang="el-GR" sz="3200" b="1" dirty="0">
                <a:latin typeface="+mn-lt"/>
                <a:ea typeface="Times New Roman" panose="02020603050405020304" pitchFamily="18" charset="0"/>
              </a:rPr>
              <a:t>Στοιχεία Πρότασης</a:t>
            </a:r>
            <a:endParaRPr lang="el-GR" sz="3200" b="1" dirty="0">
              <a:effectLst>
                <a:outerShdw blurRad="38100" dist="38100" dir="2700000" algn="tl">
                  <a:srgbClr val="000000">
                    <a:alpha val="43137"/>
                  </a:srgbClr>
                </a:outerShdw>
              </a:effectLst>
              <a:latin typeface="+mn-lt"/>
            </a:endParaRPr>
          </a:p>
        </p:txBody>
      </p:sp>
      <p:sp>
        <p:nvSpPr>
          <p:cNvPr id="5" name="Θέση περιεχομένου 4">
            <a:extLst>
              <a:ext uri="{FF2B5EF4-FFF2-40B4-BE49-F238E27FC236}">
                <a16:creationId xmlns:a16="http://schemas.microsoft.com/office/drawing/2014/main" id="{2755089F-8951-45B1-B921-6826D6E8180C}"/>
              </a:ext>
            </a:extLst>
          </p:cNvPr>
          <p:cNvSpPr>
            <a:spLocks noGrp="1"/>
          </p:cNvSpPr>
          <p:nvPr>
            <p:ph idx="1"/>
          </p:nvPr>
        </p:nvSpPr>
        <p:spPr>
          <a:xfrm>
            <a:off x="457200" y="1124744"/>
            <a:ext cx="8229600" cy="4685449"/>
          </a:xfrm>
        </p:spPr>
        <p:txBody>
          <a:bodyPr>
            <a:noAutofit/>
          </a:bodyPr>
          <a:lstStyle/>
          <a:p>
            <a:pPr marL="0" indent="0" algn="just">
              <a:buNone/>
            </a:pPr>
            <a:endParaRPr lang="el-GR" sz="2000" dirty="0"/>
          </a:p>
          <a:p>
            <a:pPr marL="0" indent="0" algn="just">
              <a:buNone/>
            </a:pPr>
            <a:endParaRPr lang="el-GR" sz="2400" u="sng" dirty="0"/>
          </a:p>
        </p:txBody>
      </p:sp>
      <p:graphicFrame>
        <p:nvGraphicFramePr>
          <p:cNvPr id="3" name="Πίνακας 6">
            <a:extLst>
              <a:ext uri="{FF2B5EF4-FFF2-40B4-BE49-F238E27FC236}">
                <a16:creationId xmlns:a16="http://schemas.microsoft.com/office/drawing/2014/main" id="{43D69B17-5BEA-49D9-92E8-DBE95D7CEB06}"/>
              </a:ext>
            </a:extLst>
          </p:cNvPr>
          <p:cNvGraphicFramePr>
            <a:graphicFrameLocks noGrp="1"/>
          </p:cNvGraphicFramePr>
          <p:nvPr>
            <p:extLst>
              <p:ext uri="{D42A27DB-BD31-4B8C-83A1-F6EECF244321}">
                <p14:modId xmlns:p14="http://schemas.microsoft.com/office/powerpoint/2010/main" val="96809910"/>
              </p:ext>
            </p:extLst>
          </p:nvPr>
        </p:nvGraphicFramePr>
        <p:xfrm>
          <a:off x="335136" y="828418"/>
          <a:ext cx="8584424" cy="4421772"/>
        </p:xfrm>
        <a:graphic>
          <a:graphicData uri="http://schemas.openxmlformats.org/drawingml/2006/table">
            <a:tbl>
              <a:tblPr firstRow="1" bandRow="1">
                <a:tableStyleId>{69CF1AB2-1976-4502-BF36-3FF5EA218861}</a:tableStyleId>
              </a:tblPr>
              <a:tblGrid>
                <a:gridCol w="564456">
                  <a:extLst>
                    <a:ext uri="{9D8B030D-6E8A-4147-A177-3AD203B41FA5}">
                      <a16:colId xmlns:a16="http://schemas.microsoft.com/office/drawing/2014/main" val="1149026797"/>
                    </a:ext>
                  </a:extLst>
                </a:gridCol>
                <a:gridCol w="8019968">
                  <a:extLst>
                    <a:ext uri="{9D8B030D-6E8A-4147-A177-3AD203B41FA5}">
                      <a16:colId xmlns:a16="http://schemas.microsoft.com/office/drawing/2014/main" val="825312775"/>
                    </a:ext>
                  </a:extLst>
                </a:gridCol>
              </a:tblGrid>
              <a:tr h="801499">
                <a:tc>
                  <a:txBody>
                    <a:bodyPr/>
                    <a:lstStyle/>
                    <a:p>
                      <a:pPr algn="ctr"/>
                      <a:r>
                        <a:rPr lang="el-GR" sz="2400" b="1" dirty="0"/>
                        <a:t>18</a:t>
                      </a:r>
                    </a:p>
                  </a:txBody>
                  <a:tcPr anchor="ctr"/>
                </a:tc>
                <a:tc>
                  <a:txBody>
                    <a:bodyPr/>
                    <a:lstStyle/>
                    <a:p>
                      <a:pPr algn="just"/>
                      <a:r>
                        <a:rPr lang="el-GR" sz="2400" b="0" dirty="0"/>
                        <a:t>Πίνακας αποτύπωσης των αδειών και εγκρίσεων του συνόλου της Πράξης και του βαθμού προόδου αυτής (Δ2).</a:t>
                      </a:r>
                    </a:p>
                  </a:txBody>
                  <a:tcPr anchor="ctr"/>
                </a:tc>
                <a:extLst>
                  <a:ext uri="{0D108BD9-81ED-4DB2-BD59-A6C34878D82A}">
                    <a16:rowId xmlns:a16="http://schemas.microsoft.com/office/drawing/2014/main" val="657191827"/>
                  </a:ext>
                </a:extLst>
              </a:tr>
              <a:tr h="801499">
                <a:tc>
                  <a:txBody>
                    <a:bodyPr/>
                    <a:lstStyle/>
                    <a:p>
                      <a:pPr algn="ctr"/>
                      <a:r>
                        <a:rPr lang="el-GR" sz="2400" b="1" dirty="0"/>
                        <a:t>19</a:t>
                      </a:r>
                    </a:p>
                  </a:txBody>
                  <a:tcPr anchor="ctr"/>
                </a:tc>
                <a:tc>
                  <a:txBody>
                    <a:bodyPr/>
                    <a:lstStyle/>
                    <a:p>
                      <a:pPr algn="just"/>
                      <a:r>
                        <a:rPr lang="el-GR" sz="2400" dirty="0"/>
                        <a:t>Άδειες και Εγκρίσεις, σύμφωνα με τον Πίνακα Δ2 (εφόσον υπάρχουν).</a:t>
                      </a:r>
                    </a:p>
                  </a:txBody>
                  <a:tcPr anchor="ctr"/>
                </a:tc>
                <a:extLst>
                  <a:ext uri="{0D108BD9-81ED-4DB2-BD59-A6C34878D82A}">
                    <a16:rowId xmlns:a16="http://schemas.microsoft.com/office/drawing/2014/main" val="3603308732"/>
                  </a:ext>
                </a:extLst>
              </a:tr>
              <a:tr h="1870164">
                <a:tc>
                  <a:txBody>
                    <a:bodyPr/>
                    <a:lstStyle/>
                    <a:p>
                      <a:pPr algn="ctr"/>
                      <a:r>
                        <a:rPr lang="el-GR" sz="2400" b="1" dirty="0"/>
                        <a:t>20</a:t>
                      </a:r>
                    </a:p>
                  </a:txBody>
                  <a:tcPr anchor="ctr"/>
                </a:tc>
                <a:tc>
                  <a:txBody>
                    <a:bodyPr/>
                    <a:lstStyle/>
                    <a:p>
                      <a:pPr algn="just"/>
                      <a:r>
                        <a:rPr lang="el-GR" sz="2400" dirty="0"/>
                        <a:t>Στοιχεία που σχετίζονται με την αγορά / απαλλοτρίωση εδαφικής έκτασης ή την αγορά κτιριακής εγκατάστασης (εκτίμηση αξίας από πιστοποιημένο εκτιμητή, ΥΔ ιδιοκτητών, απόφαση τιμών μονάδας αποζημίωσης </a:t>
                      </a:r>
                      <a:r>
                        <a:rPr lang="el-GR" sz="2400" dirty="0" err="1"/>
                        <a:t>απαλλοτριούμενης</a:t>
                      </a:r>
                      <a:r>
                        <a:rPr lang="el-GR" sz="2400" dirty="0"/>
                        <a:t> έκτασης). Εφόσον απαιτείται.</a:t>
                      </a:r>
                    </a:p>
                  </a:txBody>
                  <a:tcPr anchor="ctr"/>
                </a:tc>
                <a:extLst>
                  <a:ext uri="{0D108BD9-81ED-4DB2-BD59-A6C34878D82A}">
                    <a16:rowId xmlns:a16="http://schemas.microsoft.com/office/drawing/2014/main" val="4089566250"/>
                  </a:ext>
                </a:extLst>
              </a:tr>
              <a:tr h="855612">
                <a:tc>
                  <a:txBody>
                    <a:bodyPr/>
                    <a:lstStyle/>
                    <a:p>
                      <a:pPr algn="ctr"/>
                      <a:r>
                        <a:rPr lang="el-GR" sz="2400" b="1" dirty="0"/>
                        <a:t>21</a:t>
                      </a:r>
                    </a:p>
                  </a:txBody>
                  <a:tcPr anchor="ctr"/>
                </a:tc>
                <a:tc>
                  <a:txBody>
                    <a:bodyPr/>
                    <a:lstStyle/>
                    <a:p>
                      <a:pPr algn="just"/>
                      <a:r>
                        <a:rPr lang="el-GR" sz="2400" dirty="0"/>
                        <a:t>Αποδεικτικά κτήσης ή χρήσης του ακινήτου στο οποίο προβλέπεται η υλοποίηση της πρότασης.</a:t>
                      </a:r>
                    </a:p>
                  </a:txBody>
                  <a:tcPr anchor="ctr"/>
                </a:tc>
                <a:extLst>
                  <a:ext uri="{0D108BD9-81ED-4DB2-BD59-A6C34878D82A}">
                    <a16:rowId xmlns:a16="http://schemas.microsoft.com/office/drawing/2014/main" val="2479882184"/>
                  </a:ext>
                </a:extLst>
              </a:tr>
            </a:tbl>
          </a:graphicData>
        </a:graphic>
      </p:graphicFrame>
    </p:spTree>
    <p:extLst>
      <p:ext uri="{BB962C8B-B14F-4D97-AF65-F5344CB8AC3E}">
        <p14:creationId xmlns:p14="http://schemas.microsoft.com/office/powerpoint/2010/main" val="27525020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path path="shape">
            <a:fillToRect l="50000" t="50000" r="50000" b="50000"/>
          </a:path>
        </a:gradFill>
        <a:effectLst/>
      </p:bgPr>
    </p:bg>
    <p:spTree>
      <p:nvGrpSpPr>
        <p:cNvPr id="1" name=""/>
        <p:cNvGrpSpPr/>
        <p:nvPr/>
      </p:nvGrpSpPr>
      <p:grpSpPr>
        <a:xfrm>
          <a:off x="0" y="0"/>
          <a:ext cx="0" cy="0"/>
          <a:chOff x="0" y="0"/>
          <a:chExt cx="0" cy="0"/>
        </a:xfrm>
      </p:grpSpPr>
      <p:pic>
        <p:nvPicPr>
          <p:cNvPr id="4" name="Εικόνα 3">
            <a:extLst>
              <a:ext uri="{FF2B5EF4-FFF2-40B4-BE49-F238E27FC236}">
                <a16:creationId xmlns:a16="http://schemas.microsoft.com/office/drawing/2014/main" id="{E7FC762E-65AB-4B58-9F0E-232BE35406B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35136" y="5810193"/>
            <a:ext cx="1004260" cy="1044000"/>
          </a:xfrm>
          <a:prstGeom prst="rect">
            <a:avLst/>
          </a:prstGeom>
        </p:spPr>
      </p:pic>
      <p:pic>
        <p:nvPicPr>
          <p:cNvPr id="6" name="Εικόνα 5">
            <a:extLst>
              <a:ext uri="{FF2B5EF4-FFF2-40B4-BE49-F238E27FC236}">
                <a16:creationId xmlns:a16="http://schemas.microsoft.com/office/drawing/2014/main" id="{7E94BFB1-5D36-49BC-BB2A-D170396D930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967359" y="5814000"/>
            <a:ext cx="2283881" cy="1044000"/>
          </a:xfrm>
          <a:prstGeom prst="rect">
            <a:avLst/>
          </a:prstGeom>
        </p:spPr>
      </p:pic>
      <p:pic>
        <p:nvPicPr>
          <p:cNvPr id="9" name="Εικόνα 8">
            <a:extLst>
              <a:ext uri="{FF2B5EF4-FFF2-40B4-BE49-F238E27FC236}">
                <a16:creationId xmlns:a16="http://schemas.microsoft.com/office/drawing/2014/main" id="{C5A80860-7643-4AB8-8B9D-232CC96BE80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856181" y="5811557"/>
            <a:ext cx="1836002" cy="1042635"/>
          </a:xfrm>
          <a:prstGeom prst="rect">
            <a:avLst/>
          </a:prstGeom>
        </p:spPr>
      </p:pic>
      <p:pic>
        <p:nvPicPr>
          <p:cNvPr id="11" name="Εικόνα 10">
            <a:extLst>
              <a:ext uri="{FF2B5EF4-FFF2-40B4-BE49-F238E27FC236}">
                <a16:creationId xmlns:a16="http://schemas.microsoft.com/office/drawing/2014/main" id="{1653C006-CAB8-404D-8B41-A37768241385}"/>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178089" y="5810193"/>
            <a:ext cx="1741470" cy="1044000"/>
          </a:xfrm>
          <a:prstGeom prst="rect">
            <a:avLst/>
          </a:prstGeom>
        </p:spPr>
      </p:pic>
      <p:sp>
        <p:nvSpPr>
          <p:cNvPr id="2" name="Τίτλος 1">
            <a:extLst>
              <a:ext uri="{FF2B5EF4-FFF2-40B4-BE49-F238E27FC236}">
                <a16:creationId xmlns:a16="http://schemas.microsoft.com/office/drawing/2014/main" id="{6D24D64E-7530-4387-9F28-D7A595867662}"/>
              </a:ext>
            </a:extLst>
          </p:cNvPr>
          <p:cNvSpPr>
            <a:spLocks noGrp="1"/>
          </p:cNvSpPr>
          <p:nvPr>
            <p:ph type="title"/>
          </p:nvPr>
        </p:nvSpPr>
        <p:spPr/>
        <p:txBody>
          <a:bodyPr/>
          <a:lstStyle/>
          <a:p>
            <a:r>
              <a:rPr lang="el-GR" sz="3200" b="1" dirty="0">
                <a:effectLst>
                  <a:outerShdw blurRad="38100" dist="38100" dir="2700000" algn="tl">
                    <a:srgbClr val="000000">
                      <a:alpha val="43137"/>
                    </a:srgbClr>
                  </a:outerShdw>
                </a:effectLst>
              </a:rPr>
              <a:t>Δυνητικοί Δικαιούχοι</a:t>
            </a:r>
          </a:p>
        </p:txBody>
      </p:sp>
      <p:graphicFrame>
        <p:nvGraphicFramePr>
          <p:cNvPr id="20" name="Θέση περιεχομένου 19">
            <a:extLst>
              <a:ext uri="{FF2B5EF4-FFF2-40B4-BE49-F238E27FC236}">
                <a16:creationId xmlns:a16="http://schemas.microsoft.com/office/drawing/2014/main" id="{FEAA2337-E6A0-4E5E-849A-747FD88C8D7F}"/>
              </a:ext>
            </a:extLst>
          </p:cNvPr>
          <p:cNvGraphicFramePr>
            <a:graphicFrameLocks noGrp="1"/>
          </p:cNvGraphicFramePr>
          <p:nvPr>
            <p:ph idx="1"/>
            <p:extLst>
              <p:ext uri="{D42A27DB-BD31-4B8C-83A1-F6EECF244321}">
                <p14:modId xmlns:p14="http://schemas.microsoft.com/office/powerpoint/2010/main" val="1090555465"/>
              </p:ext>
            </p:extLst>
          </p:nvPr>
        </p:nvGraphicFramePr>
        <p:xfrm>
          <a:off x="471487" y="1362471"/>
          <a:ext cx="8229600" cy="4447721"/>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5" name="TextBox 4">
            <a:extLst>
              <a:ext uri="{FF2B5EF4-FFF2-40B4-BE49-F238E27FC236}">
                <a16:creationId xmlns:a16="http://schemas.microsoft.com/office/drawing/2014/main" id="{446D16E8-226A-4181-8E35-DCF19F467DAD}"/>
              </a:ext>
            </a:extLst>
          </p:cNvPr>
          <p:cNvSpPr txBox="1"/>
          <p:nvPr/>
        </p:nvSpPr>
        <p:spPr>
          <a:xfrm>
            <a:off x="471487" y="3875335"/>
            <a:ext cx="8201026" cy="1938992"/>
          </a:xfrm>
          <a:prstGeom prst="rect">
            <a:avLst/>
          </a:prstGeom>
          <a:noFill/>
        </p:spPr>
        <p:txBody>
          <a:bodyPr wrap="square" rtlCol="0">
            <a:spAutoFit/>
          </a:bodyPr>
          <a:lstStyle/>
          <a:p>
            <a:pPr marL="285750" indent="-285750" algn="just">
              <a:buFont typeface="Wingdings" panose="05000000000000000000" pitchFamily="2" charset="2"/>
              <a:buChar char="ü"/>
            </a:pPr>
            <a:r>
              <a:rPr lang="el-GR" sz="2000" b="1" i="1" dirty="0">
                <a:effectLst>
                  <a:outerShdw blurRad="38100" dist="38100" dir="2700000" algn="tl">
                    <a:srgbClr val="000000">
                      <a:alpha val="43137"/>
                    </a:srgbClr>
                  </a:outerShdw>
                </a:effectLst>
              </a:rPr>
              <a:t>Ως δυνητικοί δικαιούχοι θεωρούνται και όσοι φορείς έχουν συνάψει προγραμματική σύμβαση με τους παραπάνω αναφερόμενους.  </a:t>
            </a:r>
          </a:p>
          <a:p>
            <a:pPr marL="285750" indent="-285750" algn="just">
              <a:buFont typeface="Wingdings" panose="05000000000000000000" pitchFamily="2" charset="2"/>
              <a:buChar char="ü"/>
            </a:pPr>
            <a:r>
              <a:rPr lang="el-GR" sz="2000" b="1" i="1" dirty="0">
                <a:effectLst>
                  <a:outerShdw blurRad="38100" dist="38100" dir="2700000" algn="tl">
                    <a:srgbClr val="000000">
                      <a:alpha val="43137"/>
                    </a:srgbClr>
                  </a:outerShdw>
                </a:effectLst>
              </a:rPr>
              <a:t>Οι δυνητικοί δικαιούχοι θα πρέπει απαραίτητα να έχουν έδρα ή Παράρτημα στην περιοχή εφαρμογής και θα πρέπει να τεκμηριώνουν τη διοικητική και την επιχειρησιακή τους ικανότητα για την υλοποίηση της Πράξης.</a:t>
            </a:r>
          </a:p>
        </p:txBody>
      </p:sp>
    </p:spTree>
    <p:extLst>
      <p:ext uri="{BB962C8B-B14F-4D97-AF65-F5344CB8AC3E}">
        <p14:creationId xmlns:p14="http://schemas.microsoft.com/office/powerpoint/2010/main" val="24557859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path path="shape">
            <a:fillToRect l="50000" t="50000" r="50000" b="50000"/>
          </a:path>
        </a:gradFill>
        <a:effectLst/>
      </p:bgPr>
    </p:bg>
    <p:spTree>
      <p:nvGrpSpPr>
        <p:cNvPr id="1" name=""/>
        <p:cNvGrpSpPr/>
        <p:nvPr/>
      </p:nvGrpSpPr>
      <p:grpSpPr>
        <a:xfrm>
          <a:off x="0" y="0"/>
          <a:ext cx="0" cy="0"/>
          <a:chOff x="0" y="0"/>
          <a:chExt cx="0" cy="0"/>
        </a:xfrm>
      </p:grpSpPr>
      <p:pic>
        <p:nvPicPr>
          <p:cNvPr id="4" name="Εικόνα 3">
            <a:extLst>
              <a:ext uri="{FF2B5EF4-FFF2-40B4-BE49-F238E27FC236}">
                <a16:creationId xmlns:a16="http://schemas.microsoft.com/office/drawing/2014/main" id="{E7FC762E-65AB-4B58-9F0E-232BE35406B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35136" y="5810193"/>
            <a:ext cx="1004260" cy="1044000"/>
          </a:xfrm>
          <a:prstGeom prst="rect">
            <a:avLst/>
          </a:prstGeom>
        </p:spPr>
      </p:pic>
      <p:pic>
        <p:nvPicPr>
          <p:cNvPr id="6" name="Εικόνα 5">
            <a:extLst>
              <a:ext uri="{FF2B5EF4-FFF2-40B4-BE49-F238E27FC236}">
                <a16:creationId xmlns:a16="http://schemas.microsoft.com/office/drawing/2014/main" id="{7E94BFB1-5D36-49BC-BB2A-D170396D930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967359" y="5814000"/>
            <a:ext cx="2283881" cy="1044000"/>
          </a:xfrm>
          <a:prstGeom prst="rect">
            <a:avLst/>
          </a:prstGeom>
        </p:spPr>
      </p:pic>
      <p:pic>
        <p:nvPicPr>
          <p:cNvPr id="9" name="Εικόνα 8">
            <a:extLst>
              <a:ext uri="{FF2B5EF4-FFF2-40B4-BE49-F238E27FC236}">
                <a16:creationId xmlns:a16="http://schemas.microsoft.com/office/drawing/2014/main" id="{C5A80860-7643-4AB8-8B9D-232CC96BE80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856181" y="5811557"/>
            <a:ext cx="1836002" cy="1042635"/>
          </a:xfrm>
          <a:prstGeom prst="rect">
            <a:avLst/>
          </a:prstGeom>
        </p:spPr>
      </p:pic>
      <p:pic>
        <p:nvPicPr>
          <p:cNvPr id="11" name="Εικόνα 10">
            <a:extLst>
              <a:ext uri="{FF2B5EF4-FFF2-40B4-BE49-F238E27FC236}">
                <a16:creationId xmlns:a16="http://schemas.microsoft.com/office/drawing/2014/main" id="{1653C006-CAB8-404D-8B41-A37768241385}"/>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178089" y="5810193"/>
            <a:ext cx="1741470" cy="1044000"/>
          </a:xfrm>
          <a:prstGeom prst="rect">
            <a:avLst/>
          </a:prstGeom>
        </p:spPr>
      </p:pic>
      <p:sp>
        <p:nvSpPr>
          <p:cNvPr id="2" name="Τίτλος 1">
            <a:extLst>
              <a:ext uri="{FF2B5EF4-FFF2-40B4-BE49-F238E27FC236}">
                <a16:creationId xmlns:a16="http://schemas.microsoft.com/office/drawing/2014/main" id="{6D24D64E-7530-4387-9F28-D7A595867662}"/>
              </a:ext>
            </a:extLst>
          </p:cNvPr>
          <p:cNvSpPr>
            <a:spLocks noGrp="1"/>
          </p:cNvSpPr>
          <p:nvPr>
            <p:ph type="title"/>
          </p:nvPr>
        </p:nvSpPr>
        <p:spPr>
          <a:xfrm>
            <a:off x="457200" y="80745"/>
            <a:ext cx="8229600" cy="747674"/>
          </a:xfrm>
        </p:spPr>
        <p:txBody>
          <a:bodyPr>
            <a:normAutofit/>
          </a:bodyPr>
          <a:lstStyle/>
          <a:p>
            <a:r>
              <a:rPr lang="el-GR" sz="3200" b="1" dirty="0">
                <a:latin typeface="+mn-lt"/>
                <a:ea typeface="Times New Roman" panose="02020603050405020304" pitchFamily="18" charset="0"/>
              </a:rPr>
              <a:t>Στοιχεία Πρότασης</a:t>
            </a:r>
            <a:endParaRPr lang="el-GR" sz="3200" b="1" dirty="0">
              <a:effectLst>
                <a:outerShdw blurRad="38100" dist="38100" dir="2700000" algn="tl">
                  <a:srgbClr val="000000">
                    <a:alpha val="43137"/>
                  </a:srgbClr>
                </a:outerShdw>
              </a:effectLst>
              <a:latin typeface="+mn-lt"/>
            </a:endParaRPr>
          </a:p>
        </p:txBody>
      </p:sp>
      <p:sp>
        <p:nvSpPr>
          <p:cNvPr id="5" name="Θέση περιεχομένου 4">
            <a:extLst>
              <a:ext uri="{FF2B5EF4-FFF2-40B4-BE49-F238E27FC236}">
                <a16:creationId xmlns:a16="http://schemas.microsoft.com/office/drawing/2014/main" id="{2755089F-8951-45B1-B921-6826D6E8180C}"/>
              </a:ext>
            </a:extLst>
          </p:cNvPr>
          <p:cNvSpPr>
            <a:spLocks noGrp="1"/>
          </p:cNvSpPr>
          <p:nvPr>
            <p:ph idx="1"/>
          </p:nvPr>
        </p:nvSpPr>
        <p:spPr>
          <a:xfrm>
            <a:off x="457200" y="1124744"/>
            <a:ext cx="8229600" cy="4685449"/>
          </a:xfrm>
        </p:spPr>
        <p:txBody>
          <a:bodyPr>
            <a:noAutofit/>
          </a:bodyPr>
          <a:lstStyle/>
          <a:p>
            <a:pPr marL="0" indent="0" algn="just">
              <a:buNone/>
            </a:pPr>
            <a:endParaRPr lang="el-GR" sz="2000" dirty="0"/>
          </a:p>
          <a:p>
            <a:pPr marL="0" indent="0" algn="just">
              <a:buNone/>
            </a:pPr>
            <a:endParaRPr lang="el-GR" sz="2400" u="sng" dirty="0"/>
          </a:p>
        </p:txBody>
      </p:sp>
      <p:graphicFrame>
        <p:nvGraphicFramePr>
          <p:cNvPr id="3" name="Πίνακας 6">
            <a:extLst>
              <a:ext uri="{FF2B5EF4-FFF2-40B4-BE49-F238E27FC236}">
                <a16:creationId xmlns:a16="http://schemas.microsoft.com/office/drawing/2014/main" id="{43D69B17-5BEA-49D9-92E8-DBE95D7CEB06}"/>
              </a:ext>
            </a:extLst>
          </p:cNvPr>
          <p:cNvGraphicFramePr>
            <a:graphicFrameLocks noGrp="1"/>
          </p:cNvGraphicFramePr>
          <p:nvPr>
            <p:extLst>
              <p:ext uri="{D42A27DB-BD31-4B8C-83A1-F6EECF244321}">
                <p14:modId xmlns:p14="http://schemas.microsoft.com/office/powerpoint/2010/main" val="1286083641"/>
              </p:ext>
            </p:extLst>
          </p:nvPr>
        </p:nvGraphicFramePr>
        <p:xfrm>
          <a:off x="335136" y="828418"/>
          <a:ext cx="8584424" cy="4480560"/>
        </p:xfrm>
        <a:graphic>
          <a:graphicData uri="http://schemas.openxmlformats.org/drawingml/2006/table">
            <a:tbl>
              <a:tblPr firstRow="1" bandRow="1">
                <a:tableStyleId>{69CF1AB2-1976-4502-BF36-3FF5EA218861}</a:tableStyleId>
              </a:tblPr>
              <a:tblGrid>
                <a:gridCol w="564456">
                  <a:extLst>
                    <a:ext uri="{9D8B030D-6E8A-4147-A177-3AD203B41FA5}">
                      <a16:colId xmlns:a16="http://schemas.microsoft.com/office/drawing/2014/main" val="1149026797"/>
                    </a:ext>
                  </a:extLst>
                </a:gridCol>
                <a:gridCol w="8019968">
                  <a:extLst>
                    <a:ext uri="{9D8B030D-6E8A-4147-A177-3AD203B41FA5}">
                      <a16:colId xmlns:a16="http://schemas.microsoft.com/office/drawing/2014/main" val="825312775"/>
                    </a:ext>
                  </a:extLst>
                </a:gridCol>
              </a:tblGrid>
              <a:tr h="706913">
                <a:tc>
                  <a:txBody>
                    <a:bodyPr/>
                    <a:lstStyle/>
                    <a:p>
                      <a:pPr algn="ctr"/>
                      <a:r>
                        <a:rPr lang="el-GR" sz="2400" b="1" dirty="0"/>
                        <a:t>22</a:t>
                      </a:r>
                    </a:p>
                  </a:txBody>
                  <a:tcPr anchor="ctr"/>
                </a:tc>
                <a:tc>
                  <a:txBody>
                    <a:bodyPr/>
                    <a:lstStyle/>
                    <a:p>
                      <a:pPr algn="just"/>
                      <a:r>
                        <a:rPr lang="el-GR" sz="2400" b="0" dirty="0"/>
                        <a:t>Τυποποιημένα χρονοδιαγράμματα για την τεκμηρίωση της </a:t>
                      </a:r>
                      <a:r>
                        <a:rPr lang="el-GR" sz="2400" b="0" dirty="0" err="1"/>
                        <a:t>ρεαλιστικότητας</a:t>
                      </a:r>
                      <a:r>
                        <a:rPr lang="el-GR" sz="2400" b="0" dirty="0"/>
                        <a:t> του χρονοδιαγράμματος. </a:t>
                      </a:r>
                    </a:p>
                  </a:txBody>
                  <a:tcPr anchor="ctr"/>
                </a:tc>
                <a:extLst>
                  <a:ext uri="{0D108BD9-81ED-4DB2-BD59-A6C34878D82A}">
                    <a16:rowId xmlns:a16="http://schemas.microsoft.com/office/drawing/2014/main" val="657191827"/>
                  </a:ext>
                </a:extLst>
              </a:tr>
              <a:tr h="676041">
                <a:tc>
                  <a:txBody>
                    <a:bodyPr/>
                    <a:lstStyle/>
                    <a:p>
                      <a:pPr algn="ctr"/>
                      <a:r>
                        <a:rPr lang="el-GR" sz="2400" b="1" dirty="0"/>
                        <a:t>23</a:t>
                      </a:r>
                    </a:p>
                  </a:txBody>
                  <a:tcPr anchor="ctr"/>
                </a:tc>
                <a:tc>
                  <a:txBody>
                    <a:bodyPr/>
                    <a:lstStyle/>
                    <a:p>
                      <a:pPr algn="just"/>
                      <a:r>
                        <a:rPr lang="el-GR" sz="2400" dirty="0"/>
                        <a:t>Βεβαίωση – Δήλωση – Απόφαση ανάληψης λειτουργίας και συντήρησης του Έργου.</a:t>
                      </a:r>
                    </a:p>
                  </a:txBody>
                  <a:tcPr anchor="ctr"/>
                </a:tc>
                <a:extLst>
                  <a:ext uri="{0D108BD9-81ED-4DB2-BD59-A6C34878D82A}">
                    <a16:rowId xmlns:a16="http://schemas.microsoft.com/office/drawing/2014/main" val="3603308732"/>
                  </a:ext>
                </a:extLst>
              </a:tr>
              <a:tr h="582308">
                <a:tc>
                  <a:txBody>
                    <a:bodyPr/>
                    <a:lstStyle/>
                    <a:p>
                      <a:pPr algn="ctr"/>
                      <a:r>
                        <a:rPr lang="el-GR" sz="2400" b="1" dirty="0"/>
                        <a:t>24</a:t>
                      </a:r>
                    </a:p>
                  </a:txBody>
                  <a:tcPr anchor="ctr"/>
                </a:tc>
                <a:tc>
                  <a:txBody>
                    <a:bodyPr/>
                    <a:lstStyle/>
                    <a:p>
                      <a:pPr algn="just"/>
                      <a:r>
                        <a:rPr lang="el-GR" sz="2400" dirty="0"/>
                        <a:t>Σχετική τεκμηρίωση για εξέταση της αναγκαιότητας υλοποίησης της Πράξης.</a:t>
                      </a:r>
                    </a:p>
                  </a:txBody>
                  <a:tcPr anchor="ctr"/>
                </a:tc>
                <a:extLst>
                  <a:ext uri="{0D108BD9-81ED-4DB2-BD59-A6C34878D82A}">
                    <a16:rowId xmlns:a16="http://schemas.microsoft.com/office/drawing/2014/main" val="4089566250"/>
                  </a:ext>
                </a:extLst>
              </a:tr>
              <a:tr h="734698">
                <a:tc>
                  <a:txBody>
                    <a:bodyPr/>
                    <a:lstStyle/>
                    <a:p>
                      <a:pPr algn="ctr"/>
                      <a:r>
                        <a:rPr lang="el-GR" sz="2400" b="1" dirty="0"/>
                        <a:t>25</a:t>
                      </a:r>
                    </a:p>
                  </a:txBody>
                  <a:tcPr anchor="ctr"/>
                </a:tc>
                <a:tc>
                  <a:txBody>
                    <a:bodyPr/>
                    <a:lstStyle/>
                    <a:p>
                      <a:pPr algn="just"/>
                      <a:r>
                        <a:rPr lang="el-GR" sz="2400" dirty="0"/>
                        <a:t>Τεκμηρίωση αξιοποίησης αποτελεσμάτων πράξης από Δικαιούχο και Φορέα Λειτουργίας, εφόσον διαφέρουν (έκθεση τεκμηρίωσης).</a:t>
                      </a:r>
                    </a:p>
                  </a:txBody>
                  <a:tcPr anchor="ctr"/>
                </a:tc>
                <a:extLst>
                  <a:ext uri="{0D108BD9-81ED-4DB2-BD59-A6C34878D82A}">
                    <a16:rowId xmlns:a16="http://schemas.microsoft.com/office/drawing/2014/main" val="2479882184"/>
                  </a:ext>
                </a:extLst>
              </a:tr>
              <a:tr h="671174">
                <a:tc>
                  <a:txBody>
                    <a:bodyPr/>
                    <a:lstStyle/>
                    <a:p>
                      <a:pPr algn="ctr"/>
                      <a:r>
                        <a:rPr lang="el-GR" sz="2400" b="1" dirty="0"/>
                        <a:t>26</a:t>
                      </a:r>
                    </a:p>
                  </a:txBody>
                  <a:tcPr anchor="ctr"/>
                </a:tc>
                <a:tc>
                  <a:txBody>
                    <a:bodyPr/>
                    <a:lstStyle/>
                    <a:p>
                      <a:pPr algn="just"/>
                      <a:r>
                        <a:rPr lang="el-GR" sz="2400" dirty="0"/>
                        <a:t>Αστυνομική Ταυτότητα του Νόμιμου Εκπροσώπου του Δυνητικού Δικαιούχου. </a:t>
                      </a:r>
                    </a:p>
                  </a:txBody>
                  <a:tcPr anchor="ctr"/>
                </a:tc>
                <a:extLst>
                  <a:ext uri="{0D108BD9-81ED-4DB2-BD59-A6C34878D82A}">
                    <a16:rowId xmlns:a16="http://schemas.microsoft.com/office/drawing/2014/main" val="1096871950"/>
                  </a:ext>
                </a:extLst>
              </a:tr>
            </a:tbl>
          </a:graphicData>
        </a:graphic>
      </p:graphicFrame>
    </p:spTree>
    <p:extLst>
      <p:ext uri="{BB962C8B-B14F-4D97-AF65-F5344CB8AC3E}">
        <p14:creationId xmlns:p14="http://schemas.microsoft.com/office/powerpoint/2010/main" val="2617407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path path="shape">
            <a:fillToRect l="50000" t="50000" r="50000" b="50000"/>
          </a:path>
        </a:gradFill>
        <a:effectLst/>
      </p:bgPr>
    </p:bg>
    <p:spTree>
      <p:nvGrpSpPr>
        <p:cNvPr id="1" name=""/>
        <p:cNvGrpSpPr/>
        <p:nvPr/>
      </p:nvGrpSpPr>
      <p:grpSpPr>
        <a:xfrm>
          <a:off x="0" y="0"/>
          <a:ext cx="0" cy="0"/>
          <a:chOff x="0" y="0"/>
          <a:chExt cx="0" cy="0"/>
        </a:xfrm>
      </p:grpSpPr>
      <p:pic>
        <p:nvPicPr>
          <p:cNvPr id="4" name="Εικόνα 3">
            <a:extLst>
              <a:ext uri="{FF2B5EF4-FFF2-40B4-BE49-F238E27FC236}">
                <a16:creationId xmlns:a16="http://schemas.microsoft.com/office/drawing/2014/main" id="{E7FC762E-65AB-4B58-9F0E-232BE35406B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35136" y="5810193"/>
            <a:ext cx="1004260" cy="1044000"/>
          </a:xfrm>
          <a:prstGeom prst="rect">
            <a:avLst/>
          </a:prstGeom>
        </p:spPr>
      </p:pic>
      <p:pic>
        <p:nvPicPr>
          <p:cNvPr id="6" name="Εικόνα 5">
            <a:extLst>
              <a:ext uri="{FF2B5EF4-FFF2-40B4-BE49-F238E27FC236}">
                <a16:creationId xmlns:a16="http://schemas.microsoft.com/office/drawing/2014/main" id="{7E94BFB1-5D36-49BC-BB2A-D170396D930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967359" y="5814000"/>
            <a:ext cx="2283881" cy="1044000"/>
          </a:xfrm>
          <a:prstGeom prst="rect">
            <a:avLst/>
          </a:prstGeom>
        </p:spPr>
      </p:pic>
      <p:pic>
        <p:nvPicPr>
          <p:cNvPr id="9" name="Εικόνα 8">
            <a:extLst>
              <a:ext uri="{FF2B5EF4-FFF2-40B4-BE49-F238E27FC236}">
                <a16:creationId xmlns:a16="http://schemas.microsoft.com/office/drawing/2014/main" id="{C5A80860-7643-4AB8-8B9D-232CC96BE80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856181" y="5811557"/>
            <a:ext cx="1836002" cy="1042635"/>
          </a:xfrm>
          <a:prstGeom prst="rect">
            <a:avLst/>
          </a:prstGeom>
        </p:spPr>
      </p:pic>
      <p:pic>
        <p:nvPicPr>
          <p:cNvPr id="11" name="Εικόνα 10">
            <a:extLst>
              <a:ext uri="{FF2B5EF4-FFF2-40B4-BE49-F238E27FC236}">
                <a16:creationId xmlns:a16="http://schemas.microsoft.com/office/drawing/2014/main" id="{1653C006-CAB8-404D-8B41-A37768241385}"/>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178089" y="5810193"/>
            <a:ext cx="1741470" cy="1044000"/>
          </a:xfrm>
          <a:prstGeom prst="rect">
            <a:avLst/>
          </a:prstGeom>
        </p:spPr>
      </p:pic>
      <p:sp>
        <p:nvSpPr>
          <p:cNvPr id="2" name="Τίτλος 1">
            <a:extLst>
              <a:ext uri="{FF2B5EF4-FFF2-40B4-BE49-F238E27FC236}">
                <a16:creationId xmlns:a16="http://schemas.microsoft.com/office/drawing/2014/main" id="{6D24D64E-7530-4387-9F28-D7A595867662}"/>
              </a:ext>
            </a:extLst>
          </p:cNvPr>
          <p:cNvSpPr>
            <a:spLocks noGrp="1"/>
          </p:cNvSpPr>
          <p:nvPr>
            <p:ph type="title"/>
          </p:nvPr>
        </p:nvSpPr>
        <p:spPr>
          <a:xfrm>
            <a:off x="457200" y="80745"/>
            <a:ext cx="8229600" cy="747674"/>
          </a:xfrm>
        </p:spPr>
        <p:txBody>
          <a:bodyPr>
            <a:normAutofit/>
          </a:bodyPr>
          <a:lstStyle/>
          <a:p>
            <a:r>
              <a:rPr lang="el-GR" sz="3200" b="1" dirty="0">
                <a:latin typeface="+mn-lt"/>
                <a:ea typeface="Times New Roman" panose="02020603050405020304" pitchFamily="18" charset="0"/>
              </a:rPr>
              <a:t>Στοιχεία Πρότασης</a:t>
            </a:r>
            <a:endParaRPr lang="el-GR" sz="3200" b="1" dirty="0">
              <a:effectLst>
                <a:outerShdw blurRad="38100" dist="38100" dir="2700000" algn="tl">
                  <a:srgbClr val="000000">
                    <a:alpha val="43137"/>
                  </a:srgbClr>
                </a:outerShdw>
              </a:effectLst>
              <a:latin typeface="+mn-lt"/>
            </a:endParaRPr>
          </a:p>
        </p:txBody>
      </p:sp>
      <p:sp>
        <p:nvSpPr>
          <p:cNvPr id="5" name="Θέση περιεχομένου 4">
            <a:extLst>
              <a:ext uri="{FF2B5EF4-FFF2-40B4-BE49-F238E27FC236}">
                <a16:creationId xmlns:a16="http://schemas.microsoft.com/office/drawing/2014/main" id="{2755089F-8951-45B1-B921-6826D6E8180C}"/>
              </a:ext>
            </a:extLst>
          </p:cNvPr>
          <p:cNvSpPr>
            <a:spLocks noGrp="1"/>
          </p:cNvSpPr>
          <p:nvPr>
            <p:ph idx="1"/>
          </p:nvPr>
        </p:nvSpPr>
        <p:spPr>
          <a:xfrm>
            <a:off x="457200" y="1124744"/>
            <a:ext cx="8229600" cy="4685449"/>
          </a:xfrm>
        </p:spPr>
        <p:txBody>
          <a:bodyPr>
            <a:noAutofit/>
          </a:bodyPr>
          <a:lstStyle/>
          <a:p>
            <a:pPr marL="0" indent="0" algn="just">
              <a:buNone/>
            </a:pPr>
            <a:endParaRPr lang="el-GR" sz="2000" dirty="0"/>
          </a:p>
          <a:p>
            <a:pPr marL="0" indent="0" algn="just">
              <a:buNone/>
            </a:pPr>
            <a:endParaRPr lang="el-GR" sz="2400" u="sng" dirty="0"/>
          </a:p>
        </p:txBody>
      </p:sp>
      <p:graphicFrame>
        <p:nvGraphicFramePr>
          <p:cNvPr id="3" name="Πίνακας 6">
            <a:extLst>
              <a:ext uri="{FF2B5EF4-FFF2-40B4-BE49-F238E27FC236}">
                <a16:creationId xmlns:a16="http://schemas.microsoft.com/office/drawing/2014/main" id="{43D69B17-5BEA-49D9-92E8-DBE95D7CEB06}"/>
              </a:ext>
            </a:extLst>
          </p:cNvPr>
          <p:cNvGraphicFramePr>
            <a:graphicFrameLocks noGrp="1"/>
          </p:cNvGraphicFramePr>
          <p:nvPr>
            <p:extLst>
              <p:ext uri="{D42A27DB-BD31-4B8C-83A1-F6EECF244321}">
                <p14:modId xmlns:p14="http://schemas.microsoft.com/office/powerpoint/2010/main" val="1799721102"/>
              </p:ext>
            </p:extLst>
          </p:nvPr>
        </p:nvGraphicFramePr>
        <p:xfrm>
          <a:off x="335136" y="828419"/>
          <a:ext cx="8584424" cy="4925443"/>
        </p:xfrm>
        <a:graphic>
          <a:graphicData uri="http://schemas.openxmlformats.org/drawingml/2006/table">
            <a:tbl>
              <a:tblPr firstRow="1" bandRow="1">
                <a:tableStyleId>{69CF1AB2-1976-4502-BF36-3FF5EA218861}</a:tableStyleId>
              </a:tblPr>
              <a:tblGrid>
                <a:gridCol w="564456">
                  <a:extLst>
                    <a:ext uri="{9D8B030D-6E8A-4147-A177-3AD203B41FA5}">
                      <a16:colId xmlns:a16="http://schemas.microsoft.com/office/drawing/2014/main" val="1149026797"/>
                    </a:ext>
                  </a:extLst>
                </a:gridCol>
                <a:gridCol w="8019968">
                  <a:extLst>
                    <a:ext uri="{9D8B030D-6E8A-4147-A177-3AD203B41FA5}">
                      <a16:colId xmlns:a16="http://schemas.microsoft.com/office/drawing/2014/main" val="825312775"/>
                    </a:ext>
                  </a:extLst>
                </a:gridCol>
              </a:tblGrid>
              <a:tr h="852062">
                <a:tc>
                  <a:txBody>
                    <a:bodyPr/>
                    <a:lstStyle/>
                    <a:p>
                      <a:pPr algn="ctr"/>
                      <a:r>
                        <a:rPr lang="el-GR" sz="2400" b="1" dirty="0"/>
                        <a:t>27</a:t>
                      </a:r>
                    </a:p>
                  </a:txBody>
                  <a:tcPr anchor="ctr"/>
                </a:tc>
                <a:tc>
                  <a:txBody>
                    <a:bodyPr/>
                    <a:lstStyle/>
                    <a:p>
                      <a:pPr algn="just"/>
                      <a:r>
                        <a:rPr lang="el-GR" sz="2400" b="0" dirty="0"/>
                        <a:t>Φωτογραφική απεικόνιση της περιοχής υλοποίησης της Πράξης.</a:t>
                      </a:r>
                    </a:p>
                  </a:txBody>
                  <a:tcPr anchor="ctr"/>
                </a:tc>
                <a:extLst>
                  <a:ext uri="{0D108BD9-81ED-4DB2-BD59-A6C34878D82A}">
                    <a16:rowId xmlns:a16="http://schemas.microsoft.com/office/drawing/2014/main" val="3864617823"/>
                  </a:ext>
                </a:extLst>
              </a:tr>
              <a:tr h="1533875">
                <a:tc>
                  <a:txBody>
                    <a:bodyPr/>
                    <a:lstStyle/>
                    <a:p>
                      <a:pPr algn="ctr"/>
                      <a:r>
                        <a:rPr lang="el-GR" sz="2400" b="1" dirty="0"/>
                        <a:t>28</a:t>
                      </a:r>
                    </a:p>
                  </a:txBody>
                  <a:tcPr anchor="ctr"/>
                </a:tc>
                <a:tc>
                  <a:txBody>
                    <a:bodyPr/>
                    <a:lstStyle/>
                    <a:p>
                      <a:pPr algn="just"/>
                      <a:r>
                        <a:rPr lang="el-GR" sz="2400" b="0" dirty="0"/>
                        <a:t>Πιστοποιητικό μη λύσης ή/και μη πτώχευσης για τους Φορείς Τοπικής Αυτοδιοίκησης και τους συλλογικούς φορείς μη κερδοσκοπικού χαρακτήρα του αλιευτικού ή περιβαλλοντικού τομέα.</a:t>
                      </a:r>
                    </a:p>
                  </a:txBody>
                  <a:tcPr anchor="ctr"/>
                </a:tc>
                <a:extLst>
                  <a:ext uri="{0D108BD9-81ED-4DB2-BD59-A6C34878D82A}">
                    <a16:rowId xmlns:a16="http://schemas.microsoft.com/office/drawing/2014/main" val="2415948550"/>
                  </a:ext>
                </a:extLst>
              </a:tr>
              <a:tr h="850927">
                <a:tc>
                  <a:txBody>
                    <a:bodyPr/>
                    <a:lstStyle/>
                    <a:p>
                      <a:pPr algn="ctr"/>
                      <a:r>
                        <a:rPr lang="el-GR" sz="2400" b="1" dirty="0"/>
                        <a:t>29</a:t>
                      </a:r>
                    </a:p>
                  </a:txBody>
                  <a:tcPr anchor="ctr"/>
                </a:tc>
                <a:tc>
                  <a:txBody>
                    <a:bodyPr/>
                    <a:lstStyle/>
                    <a:p>
                      <a:pPr algn="just"/>
                      <a:r>
                        <a:rPr lang="el-GR" sz="2400" b="0" dirty="0"/>
                        <a:t>Βεβαίωση έναρξης εργασιών (μη φυσικού προσώπου) από την ΑΑΔΕ.</a:t>
                      </a:r>
                    </a:p>
                  </a:txBody>
                  <a:tcPr anchor="ctr"/>
                </a:tc>
                <a:extLst>
                  <a:ext uri="{0D108BD9-81ED-4DB2-BD59-A6C34878D82A}">
                    <a16:rowId xmlns:a16="http://schemas.microsoft.com/office/drawing/2014/main" val="1662874665"/>
                  </a:ext>
                </a:extLst>
              </a:tr>
              <a:tr h="1667974">
                <a:tc>
                  <a:txBody>
                    <a:bodyPr/>
                    <a:lstStyle/>
                    <a:p>
                      <a:pPr algn="ctr"/>
                      <a:r>
                        <a:rPr lang="el-GR" sz="2400" b="1" dirty="0"/>
                        <a:t>30</a:t>
                      </a:r>
                    </a:p>
                  </a:txBody>
                  <a:tcPr anchor="ctr"/>
                </a:tc>
                <a:tc>
                  <a:txBody>
                    <a:bodyPr/>
                    <a:lstStyle/>
                    <a:p>
                      <a:pPr algn="just"/>
                      <a:r>
                        <a:rPr lang="el-GR" sz="2400" b="0" kern="1200" dirty="0">
                          <a:solidFill>
                            <a:schemeClr val="dk1"/>
                          </a:solidFill>
                          <a:latin typeface="+mn-lt"/>
                          <a:ea typeface="+mn-ea"/>
                          <a:cs typeface="+mn-cs"/>
                        </a:rPr>
                        <a:t>Βεβαίωση Δικαιούχου για την ύπαρξη δικτύων κοινής ωφέλειας και την υποχρέωση ή μη μετακίνησης ή μεταφοράς τους (</a:t>
                      </a:r>
                      <a:r>
                        <a:rPr lang="el-GR" sz="2400" b="0" i="1" kern="1200" dirty="0">
                          <a:solidFill>
                            <a:schemeClr val="dk1"/>
                          </a:solidFill>
                          <a:latin typeface="+mn-lt"/>
                          <a:ea typeface="+mn-ea"/>
                          <a:cs typeface="+mn-cs"/>
                        </a:rPr>
                        <a:t>για τις περιπτώσεις ανάπλασης οικισμών</a:t>
                      </a:r>
                      <a:r>
                        <a:rPr lang="el-GR" sz="2400" b="0" kern="1200" dirty="0">
                          <a:solidFill>
                            <a:schemeClr val="dk1"/>
                          </a:solidFill>
                          <a:latin typeface="+mn-lt"/>
                          <a:ea typeface="+mn-ea"/>
                          <a:cs typeface="+mn-cs"/>
                        </a:rPr>
                        <a:t>).</a:t>
                      </a:r>
                    </a:p>
                  </a:txBody>
                  <a:tcPr anchor="ctr"/>
                </a:tc>
                <a:extLst>
                  <a:ext uri="{0D108BD9-81ED-4DB2-BD59-A6C34878D82A}">
                    <a16:rowId xmlns:a16="http://schemas.microsoft.com/office/drawing/2014/main" val="2794759235"/>
                  </a:ext>
                </a:extLst>
              </a:tr>
            </a:tbl>
          </a:graphicData>
        </a:graphic>
      </p:graphicFrame>
    </p:spTree>
    <p:extLst>
      <p:ext uri="{BB962C8B-B14F-4D97-AF65-F5344CB8AC3E}">
        <p14:creationId xmlns:p14="http://schemas.microsoft.com/office/powerpoint/2010/main" val="39422148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path path="shape">
            <a:fillToRect l="50000" t="50000" r="50000" b="50000"/>
          </a:path>
        </a:gradFill>
        <a:effectLst/>
      </p:bgPr>
    </p:bg>
    <p:spTree>
      <p:nvGrpSpPr>
        <p:cNvPr id="1" name=""/>
        <p:cNvGrpSpPr/>
        <p:nvPr/>
      </p:nvGrpSpPr>
      <p:grpSpPr>
        <a:xfrm>
          <a:off x="0" y="0"/>
          <a:ext cx="0" cy="0"/>
          <a:chOff x="0" y="0"/>
          <a:chExt cx="0" cy="0"/>
        </a:xfrm>
      </p:grpSpPr>
      <p:pic>
        <p:nvPicPr>
          <p:cNvPr id="4" name="Εικόνα 3">
            <a:extLst>
              <a:ext uri="{FF2B5EF4-FFF2-40B4-BE49-F238E27FC236}">
                <a16:creationId xmlns:a16="http://schemas.microsoft.com/office/drawing/2014/main" id="{E7FC762E-65AB-4B58-9F0E-232BE35406B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35136" y="5810193"/>
            <a:ext cx="1004260" cy="1044000"/>
          </a:xfrm>
          <a:prstGeom prst="rect">
            <a:avLst/>
          </a:prstGeom>
        </p:spPr>
      </p:pic>
      <p:pic>
        <p:nvPicPr>
          <p:cNvPr id="6" name="Εικόνα 5">
            <a:extLst>
              <a:ext uri="{FF2B5EF4-FFF2-40B4-BE49-F238E27FC236}">
                <a16:creationId xmlns:a16="http://schemas.microsoft.com/office/drawing/2014/main" id="{7E94BFB1-5D36-49BC-BB2A-D170396D930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967359" y="5814000"/>
            <a:ext cx="2283881" cy="1044000"/>
          </a:xfrm>
          <a:prstGeom prst="rect">
            <a:avLst/>
          </a:prstGeom>
        </p:spPr>
      </p:pic>
      <p:pic>
        <p:nvPicPr>
          <p:cNvPr id="9" name="Εικόνα 8">
            <a:extLst>
              <a:ext uri="{FF2B5EF4-FFF2-40B4-BE49-F238E27FC236}">
                <a16:creationId xmlns:a16="http://schemas.microsoft.com/office/drawing/2014/main" id="{C5A80860-7643-4AB8-8B9D-232CC96BE80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856181" y="5811557"/>
            <a:ext cx="1836002" cy="1042635"/>
          </a:xfrm>
          <a:prstGeom prst="rect">
            <a:avLst/>
          </a:prstGeom>
        </p:spPr>
      </p:pic>
      <p:pic>
        <p:nvPicPr>
          <p:cNvPr id="11" name="Εικόνα 10">
            <a:extLst>
              <a:ext uri="{FF2B5EF4-FFF2-40B4-BE49-F238E27FC236}">
                <a16:creationId xmlns:a16="http://schemas.microsoft.com/office/drawing/2014/main" id="{1653C006-CAB8-404D-8B41-A37768241385}"/>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178089" y="5810193"/>
            <a:ext cx="1741470" cy="1044000"/>
          </a:xfrm>
          <a:prstGeom prst="rect">
            <a:avLst/>
          </a:prstGeom>
        </p:spPr>
      </p:pic>
      <p:sp>
        <p:nvSpPr>
          <p:cNvPr id="2" name="Τίτλος 1">
            <a:extLst>
              <a:ext uri="{FF2B5EF4-FFF2-40B4-BE49-F238E27FC236}">
                <a16:creationId xmlns:a16="http://schemas.microsoft.com/office/drawing/2014/main" id="{6D24D64E-7530-4387-9F28-D7A595867662}"/>
              </a:ext>
            </a:extLst>
          </p:cNvPr>
          <p:cNvSpPr>
            <a:spLocks noGrp="1"/>
          </p:cNvSpPr>
          <p:nvPr>
            <p:ph type="title"/>
          </p:nvPr>
        </p:nvSpPr>
        <p:spPr>
          <a:xfrm>
            <a:off x="457200" y="80745"/>
            <a:ext cx="8229600" cy="747674"/>
          </a:xfrm>
        </p:spPr>
        <p:txBody>
          <a:bodyPr>
            <a:normAutofit/>
          </a:bodyPr>
          <a:lstStyle/>
          <a:p>
            <a:r>
              <a:rPr lang="el-GR" sz="3200" b="1" dirty="0">
                <a:latin typeface="+mn-lt"/>
                <a:ea typeface="Times New Roman" panose="02020603050405020304" pitchFamily="18" charset="0"/>
              </a:rPr>
              <a:t>Στοιχεία Πρότασης</a:t>
            </a:r>
            <a:endParaRPr lang="el-GR" sz="3200" b="1" dirty="0">
              <a:effectLst>
                <a:outerShdw blurRad="38100" dist="38100" dir="2700000" algn="tl">
                  <a:srgbClr val="000000">
                    <a:alpha val="43137"/>
                  </a:srgbClr>
                </a:outerShdw>
              </a:effectLst>
              <a:latin typeface="+mn-lt"/>
            </a:endParaRPr>
          </a:p>
        </p:txBody>
      </p:sp>
      <p:sp>
        <p:nvSpPr>
          <p:cNvPr id="5" name="Θέση περιεχομένου 4">
            <a:extLst>
              <a:ext uri="{FF2B5EF4-FFF2-40B4-BE49-F238E27FC236}">
                <a16:creationId xmlns:a16="http://schemas.microsoft.com/office/drawing/2014/main" id="{2755089F-8951-45B1-B921-6826D6E8180C}"/>
              </a:ext>
            </a:extLst>
          </p:cNvPr>
          <p:cNvSpPr>
            <a:spLocks noGrp="1"/>
          </p:cNvSpPr>
          <p:nvPr>
            <p:ph idx="1"/>
          </p:nvPr>
        </p:nvSpPr>
        <p:spPr>
          <a:xfrm>
            <a:off x="457200" y="1124744"/>
            <a:ext cx="8229600" cy="4685449"/>
          </a:xfrm>
        </p:spPr>
        <p:txBody>
          <a:bodyPr>
            <a:noAutofit/>
          </a:bodyPr>
          <a:lstStyle/>
          <a:p>
            <a:pPr marL="0" indent="0" algn="just">
              <a:buNone/>
            </a:pPr>
            <a:endParaRPr lang="el-GR" sz="2000" dirty="0"/>
          </a:p>
          <a:p>
            <a:pPr marL="0" indent="0" algn="just">
              <a:buNone/>
            </a:pPr>
            <a:endParaRPr lang="el-GR" sz="2400" u="sng" dirty="0"/>
          </a:p>
        </p:txBody>
      </p:sp>
      <p:graphicFrame>
        <p:nvGraphicFramePr>
          <p:cNvPr id="3" name="Πίνακας 6">
            <a:extLst>
              <a:ext uri="{FF2B5EF4-FFF2-40B4-BE49-F238E27FC236}">
                <a16:creationId xmlns:a16="http://schemas.microsoft.com/office/drawing/2014/main" id="{43D69B17-5BEA-49D9-92E8-DBE95D7CEB06}"/>
              </a:ext>
            </a:extLst>
          </p:cNvPr>
          <p:cNvGraphicFramePr>
            <a:graphicFrameLocks noGrp="1"/>
          </p:cNvGraphicFramePr>
          <p:nvPr>
            <p:extLst>
              <p:ext uri="{D42A27DB-BD31-4B8C-83A1-F6EECF244321}">
                <p14:modId xmlns:p14="http://schemas.microsoft.com/office/powerpoint/2010/main" val="750033275"/>
              </p:ext>
            </p:extLst>
          </p:nvPr>
        </p:nvGraphicFramePr>
        <p:xfrm>
          <a:off x="335136" y="828419"/>
          <a:ext cx="8584424" cy="1920240"/>
        </p:xfrm>
        <a:graphic>
          <a:graphicData uri="http://schemas.openxmlformats.org/drawingml/2006/table">
            <a:tbl>
              <a:tblPr firstRow="1" bandRow="1">
                <a:tableStyleId>{69CF1AB2-1976-4502-BF36-3FF5EA218861}</a:tableStyleId>
              </a:tblPr>
              <a:tblGrid>
                <a:gridCol w="564456">
                  <a:extLst>
                    <a:ext uri="{9D8B030D-6E8A-4147-A177-3AD203B41FA5}">
                      <a16:colId xmlns:a16="http://schemas.microsoft.com/office/drawing/2014/main" val="1149026797"/>
                    </a:ext>
                  </a:extLst>
                </a:gridCol>
                <a:gridCol w="8019968">
                  <a:extLst>
                    <a:ext uri="{9D8B030D-6E8A-4147-A177-3AD203B41FA5}">
                      <a16:colId xmlns:a16="http://schemas.microsoft.com/office/drawing/2014/main" val="825312775"/>
                    </a:ext>
                  </a:extLst>
                </a:gridCol>
              </a:tblGrid>
              <a:tr h="698798">
                <a:tc>
                  <a:txBody>
                    <a:bodyPr/>
                    <a:lstStyle/>
                    <a:p>
                      <a:pPr algn="ctr"/>
                      <a:r>
                        <a:rPr lang="el-GR" sz="2400" b="1" dirty="0"/>
                        <a:t>31</a:t>
                      </a:r>
                    </a:p>
                  </a:txBody>
                  <a:tcPr anchor="ctr"/>
                </a:tc>
                <a:tc>
                  <a:txBody>
                    <a:bodyPr/>
                    <a:lstStyle/>
                    <a:p>
                      <a:pPr marL="0" algn="just" defTabSz="914400" rtl="0" eaLnBrk="1" latinLnBrk="0" hangingPunct="1"/>
                      <a:r>
                        <a:rPr lang="el-GR" sz="2400" b="0" kern="1200" dirty="0">
                          <a:solidFill>
                            <a:schemeClr val="dk1"/>
                          </a:solidFill>
                          <a:latin typeface="+mn-lt"/>
                          <a:ea typeface="+mn-ea"/>
                          <a:cs typeface="+mn-cs"/>
                        </a:rPr>
                        <a:t>Βεβαίωση Δημάρχου, συνοδευόμενη από σκαρίφημα υπογεγραμμένο από την αρμόδια Τεχνική Υπηρεσία του Δήμου, που θα βεβαιώνει τους κοινόχρηστους χώρους στους οποίους γίνεται παρέμβαση (</a:t>
                      </a:r>
                      <a:r>
                        <a:rPr lang="el-GR" sz="2400" b="0" i="1" kern="1200" dirty="0">
                          <a:solidFill>
                            <a:schemeClr val="dk1"/>
                          </a:solidFill>
                          <a:latin typeface="+mn-lt"/>
                          <a:ea typeface="+mn-ea"/>
                          <a:cs typeface="+mn-cs"/>
                        </a:rPr>
                        <a:t>μόνο στις περιπτώσεις ανάπλασης οικισμών</a:t>
                      </a:r>
                      <a:r>
                        <a:rPr lang="el-GR" sz="2400" b="0" kern="1200" dirty="0">
                          <a:solidFill>
                            <a:schemeClr val="dk1"/>
                          </a:solidFill>
                          <a:latin typeface="+mn-lt"/>
                          <a:ea typeface="+mn-ea"/>
                          <a:cs typeface="+mn-cs"/>
                        </a:rPr>
                        <a:t>). </a:t>
                      </a:r>
                    </a:p>
                  </a:txBody>
                  <a:tcPr anchor="ctr"/>
                </a:tc>
                <a:extLst>
                  <a:ext uri="{0D108BD9-81ED-4DB2-BD59-A6C34878D82A}">
                    <a16:rowId xmlns:a16="http://schemas.microsoft.com/office/drawing/2014/main" val="3864617823"/>
                  </a:ext>
                </a:extLst>
              </a:tr>
            </a:tbl>
          </a:graphicData>
        </a:graphic>
      </p:graphicFrame>
    </p:spTree>
    <p:extLst>
      <p:ext uri="{BB962C8B-B14F-4D97-AF65-F5344CB8AC3E}">
        <p14:creationId xmlns:p14="http://schemas.microsoft.com/office/powerpoint/2010/main" val="21828592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path path="shape">
            <a:fillToRect l="50000" t="50000" r="50000" b="50000"/>
          </a:path>
        </a:gradFill>
        <a:effectLst/>
      </p:bgPr>
    </p:bg>
    <p:spTree>
      <p:nvGrpSpPr>
        <p:cNvPr id="1" name=""/>
        <p:cNvGrpSpPr/>
        <p:nvPr/>
      </p:nvGrpSpPr>
      <p:grpSpPr>
        <a:xfrm>
          <a:off x="0" y="0"/>
          <a:ext cx="0" cy="0"/>
          <a:chOff x="0" y="0"/>
          <a:chExt cx="0" cy="0"/>
        </a:xfrm>
      </p:grpSpPr>
      <p:pic>
        <p:nvPicPr>
          <p:cNvPr id="4" name="Εικόνα 3">
            <a:extLst>
              <a:ext uri="{FF2B5EF4-FFF2-40B4-BE49-F238E27FC236}">
                <a16:creationId xmlns:a16="http://schemas.microsoft.com/office/drawing/2014/main" id="{E7FC762E-65AB-4B58-9F0E-232BE35406B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35136" y="5810193"/>
            <a:ext cx="1004260" cy="1044000"/>
          </a:xfrm>
          <a:prstGeom prst="rect">
            <a:avLst/>
          </a:prstGeom>
        </p:spPr>
      </p:pic>
      <p:pic>
        <p:nvPicPr>
          <p:cNvPr id="6" name="Εικόνα 5">
            <a:extLst>
              <a:ext uri="{FF2B5EF4-FFF2-40B4-BE49-F238E27FC236}">
                <a16:creationId xmlns:a16="http://schemas.microsoft.com/office/drawing/2014/main" id="{7E94BFB1-5D36-49BC-BB2A-D170396D930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967359" y="5814000"/>
            <a:ext cx="2283881" cy="1044000"/>
          </a:xfrm>
          <a:prstGeom prst="rect">
            <a:avLst/>
          </a:prstGeom>
        </p:spPr>
      </p:pic>
      <p:pic>
        <p:nvPicPr>
          <p:cNvPr id="9" name="Εικόνα 8">
            <a:extLst>
              <a:ext uri="{FF2B5EF4-FFF2-40B4-BE49-F238E27FC236}">
                <a16:creationId xmlns:a16="http://schemas.microsoft.com/office/drawing/2014/main" id="{C5A80860-7643-4AB8-8B9D-232CC96BE80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856181" y="5811557"/>
            <a:ext cx="1836002" cy="1042635"/>
          </a:xfrm>
          <a:prstGeom prst="rect">
            <a:avLst/>
          </a:prstGeom>
        </p:spPr>
      </p:pic>
      <p:pic>
        <p:nvPicPr>
          <p:cNvPr id="11" name="Εικόνα 10">
            <a:extLst>
              <a:ext uri="{FF2B5EF4-FFF2-40B4-BE49-F238E27FC236}">
                <a16:creationId xmlns:a16="http://schemas.microsoft.com/office/drawing/2014/main" id="{1653C006-CAB8-404D-8B41-A37768241385}"/>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178089" y="5810193"/>
            <a:ext cx="1741470" cy="1044000"/>
          </a:xfrm>
          <a:prstGeom prst="rect">
            <a:avLst/>
          </a:prstGeom>
        </p:spPr>
      </p:pic>
      <p:sp>
        <p:nvSpPr>
          <p:cNvPr id="2" name="Τίτλος 1">
            <a:extLst>
              <a:ext uri="{FF2B5EF4-FFF2-40B4-BE49-F238E27FC236}">
                <a16:creationId xmlns:a16="http://schemas.microsoft.com/office/drawing/2014/main" id="{6D24D64E-7530-4387-9F28-D7A595867662}"/>
              </a:ext>
            </a:extLst>
          </p:cNvPr>
          <p:cNvSpPr>
            <a:spLocks noGrp="1"/>
          </p:cNvSpPr>
          <p:nvPr>
            <p:ph type="title"/>
          </p:nvPr>
        </p:nvSpPr>
        <p:spPr>
          <a:xfrm>
            <a:off x="457200" y="80745"/>
            <a:ext cx="8229600" cy="747674"/>
          </a:xfrm>
        </p:spPr>
        <p:txBody>
          <a:bodyPr>
            <a:normAutofit/>
          </a:bodyPr>
          <a:lstStyle/>
          <a:p>
            <a:r>
              <a:rPr lang="el-GR" sz="3200" b="1" dirty="0">
                <a:effectLst>
                  <a:outerShdw blurRad="38100" dist="38100" dir="2700000" algn="tl">
                    <a:srgbClr val="000000">
                      <a:alpha val="43137"/>
                    </a:srgbClr>
                  </a:outerShdw>
                </a:effectLst>
                <a:latin typeface="+mn-lt"/>
              </a:rPr>
              <a:t>Αξιολόγηση Πρότασης</a:t>
            </a:r>
          </a:p>
        </p:txBody>
      </p:sp>
      <p:sp>
        <p:nvSpPr>
          <p:cNvPr id="5" name="Θέση περιεχομένου 4">
            <a:extLst>
              <a:ext uri="{FF2B5EF4-FFF2-40B4-BE49-F238E27FC236}">
                <a16:creationId xmlns:a16="http://schemas.microsoft.com/office/drawing/2014/main" id="{2755089F-8951-45B1-B921-6826D6E8180C}"/>
              </a:ext>
            </a:extLst>
          </p:cNvPr>
          <p:cNvSpPr>
            <a:spLocks noGrp="1"/>
          </p:cNvSpPr>
          <p:nvPr>
            <p:ph idx="1"/>
          </p:nvPr>
        </p:nvSpPr>
        <p:spPr>
          <a:xfrm>
            <a:off x="457200" y="1124744"/>
            <a:ext cx="8229600" cy="4685449"/>
          </a:xfrm>
        </p:spPr>
        <p:txBody>
          <a:bodyPr>
            <a:noAutofit/>
          </a:bodyPr>
          <a:lstStyle/>
          <a:p>
            <a:pPr marL="0" indent="0" algn="just">
              <a:buNone/>
            </a:pPr>
            <a:endParaRPr lang="el-GR" sz="2000" dirty="0"/>
          </a:p>
          <a:p>
            <a:pPr marL="0" indent="0" algn="just">
              <a:buNone/>
            </a:pPr>
            <a:endParaRPr lang="el-GR" sz="2400" u="sng" dirty="0"/>
          </a:p>
        </p:txBody>
      </p:sp>
      <p:graphicFrame>
        <p:nvGraphicFramePr>
          <p:cNvPr id="3" name="Πίνακας 6">
            <a:extLst>
              <a:ext uri="{FF2B5EF4-FFF2-40B4-BE49-F238E27FC236}">
                <a16:creationId xmlns:a16="http://schemas.microsoft.com/office/drawing/2014/main" id="{43D69B17-5BEA-49D9-92E8-DBE95D7CEB06}"/>
              </a:ext>
            </a:extLst>
          </p:cNvPr>
          <p:cNvGraphicFramePr>
            <a:graphicFrameLocks noGrp="1"/>
          </p:cNvGraphicFramePr>
          <p:nvPr>
            <p:extLst>
              <p:ext uri="{D42A27DB-BD31-4B8C-83A1-F6EECF244321}">
                <p14:modId xmlns:p14="http://schemas.microsoft.com/office/powerpoint/2010/main" val="2076286173"/>
              </p:ext>
            </p:extLst>
          </p:nvPr>
        </p:nvGraphicFramePr>
        <p:xfrm>
          <a:off x="335136" y="828419"/>
          <a:ext cx="8557344" cy="4316950"/>
        </p:xfrm>
        <a:graphic>
          <a:graphicData uri="http://schemas.openxmlformats.org/drawingml/2006/table">
            <a:tbl>
              <a:tblPr firstRow="1" bandRow="1">
                <a:tableStyleId>{BC89EF96-8CEA-46FF-86C4-4CE0E7609802}</a:tableStyleId>
              </a:tblPr>
              <a:tblGrid>
                <a:gridCol w="1500560">
                  <a:extLst>
                    <a:ext uri="{9D8B030D-6E8A-4147-A177-3AD203B41FA5}">
                      <a16:colId xmlns:a16="http://schemas.microsoft.com/office/drawing/2014/main" val="1149026797"/>
                    </a:ext>
                  </a:extLst>
                </a:gridCol>
                <a:gridCol w="7056784">
                  <a:extLst>
                    <a:ext uri="{9D8B030D-6E8A-4147-A177-3AD203B41FA5}">
                      <a16:colId xmlns:a16="http://schemas.microsoft.com/office/drawing/2014/main" val="825312775"/>
                    </a:ext>
                  </a:extLst>
                </a:gridCol>
              </a:tblGrid>
              <a:tr h="698798">
                <a:tc gridSpan="2">
                  <a:txBody>
                    <a:bodyPr/>
                    <a:lstStyle/>
                    <a:p>
                      <a:pPr algn="ctr"/>
                      <a:r>
                        <a:rPr lang="el-GR" sz="2800" kern="1200" dirty="0"/>
                        <a:t>Συγκριτική Αξιολόγηση</a:t>
                      </a:r>
                      <a:endParaRPr lang="el-GR" sz="2800" b="1" kern="1200" dirty="0">
                        <a:solidFill>
                          <a:schemeClr val="dk1"/>
                        </a:solidFill>
                        <a:latin typeface="+mn-lt"/>
                        <a:ea typeface="+mn-ea"/>
                        <a:cs typeface="+mn-cs"/>
                      </a:endParaRPr>
                    </a:p>
                  </a:txBody>
                  <a:tcPr anchor="ctr"/>
                </a:tc>
                <a:tc hMerge="1">
                  <a:txBody>
                    <a:bodyPr/>
                    <a:lstStyle/>
                    <a:p>
                      <a:pPr marL="0" algn="just" defTabSz="914400" rtl="0" eaLnBrk="1" latinLnBrk="0" hangingPunct="1"/>
                      <a:endParaRPr lang="el-GR" sz="2400" b="0" kern="1200" dirty="0">
                        <a:solidFill>
                          <a:schemeClr val="dk1"/>
                        </a:solidFill>
                        <a:latin typeface="+mn-lt"/>
                        <a:ea typeface="+mn-ea"/>
                        <a:cs typeface="+mn-cs"/>
                      </a:endParaRPr>
                    </a:p>
                  </a:txBody>
                  <a:tcPr anchor="ctr"/>
                </a:tc>
                <a:extLst>
                  <a:ext uri="{0D108BD9-81ED-4DB2-BD59-A6C34878D82A}">
                    <a16:rowId xmlns:a16="http://schemas.microsoft.com/office/drawing/2014/main" val="3864617823"/>
                  </a:ext>
                </a:extLst>
              </a:tr>
              <a:tr h="698798">
                <a:tc>
                  <a:txBody>
                    <a:bodyPr/>
                    <a:lstStyle/>
                    <a:p>
                      <a:pPr algn="ctr"/>
                      <a:r>
                        <a:rPr lang="el-GR" sz="2400" b="1" dirty="0"/>
                        <a:t>Α΄ Στάδιο</a:t>
                      </a:r>
                    </a:p>
                  </a:txBody>
                  <a:tcPr anchor="ctr"/>
                </a:tc>
                <a:tc>
                  <a:txBody>
                    <a:bodyPr/>
                    <a:lstStyle/>
                    <a:p>
                      <a:pPr marL="0" algn="just" defTabSz="914400" rtl="0" eaLnBrk="1" latinLnBrk="0" hangingPunct="1"/>
                      <a:r>
                        <a:rPr lang="el-GR" sz="2400" kern="1200" dirty="0"/>
                        <a:t>Πληρότητα και </a:t>
                      </a:r>
                      <a:r>
                        <a:rPr lang="el-GR" sz="2400" kern="1200" dirty="0" err="1"/>
                        <a:t>επιλεξιμότητα</a:t>
                      </a:r>
                      <a:r>
                        <a:rPr lang="el-GR" sz="2400" kern="1200" dirty="0"/>
                        <a:t> πρότασης</a:t>
                      </a:r>
                      <a:endParaRPr lang="el-GR" sz="2400" b="1" kern="1200" dirty="0">
                        <a:solidFill>
                          <a:schemeClr val="dk1"/>
                        </a:solidFill>
                        <a:latin typeface="+mn-lt"/>
                        <a:ea typeface="+mn-ea"/>
                        <a:cs typeface="+mn-cs"/>
                      </a:endParaRPr>
                    </a:p>
                  </a:txBody>
                  <a:tcPr anchor="ctr"/>
                </a:tc>
                <a:extLst>
                  <a:ext uri="{0D108BD9-81ED-4DB2-BD59-A6C34878D82A}">
                    <a16:rowId xmlns:a16="http://schemas.microsoft.com/office/drawing/2014/main" val="37862366"/>
                  </a:ext>
                </a:extLst>
              </a:tr>
              <a:tr h="698798">
                <a:tc>
                  <a:txBody>
                    <a:bodyPr/>
                    <a:lstStyle/>
                    <a:p>
                      <a:pPr algn="ctr"/>
                      <a:r>
                        <a:rPr lang="el-GR" sz="2400" b="1" dirty="0"/>
                        <a:t>Β΄ Στάδιο</a:t>
                      </a:r>
                    </a:p>
                  </a:txBody>
                  <a:tcPr anchor="ctr"/>
                </a:tc>
                <a:tc>
                  <a:txBody>
                    <a:bodyPr/>
                    <a:lstStyle/>
                    <a:p>
                      <a:pPr marL="0" algn="just" defTabSz="914400" rtl="0" eaLnBrk="1" latinLnBrk="0" hangingPunct="1"/>
                      <a:r>
                        <a:rPr lang="el-GR" sz="2400" kern="1200" dirty="0"/>
                        <a:t>Αξιολόγηση των προτάσεων ανά ομάδα κριτηρίων</a:t>
                      </a:r>
                      <a:endParaRPr lang="el-GR" sz="2400" b="1" kern="1200" dirty="0">
                        <a:solidFill>
                          <a:schemeClr val="dk1"/>
                        </a:solidFill>
                        <a:latin typeface="+mn-lt"/>
                        <a:ea typeface="+mn-ea"/>
                        <a:cs typeface="+mn-cs"/>
                      </a:endParaRPr>
                    </a:p>
                  </a:txBody>
                  <a:tcPr anchor="ctr"/>
                </a:tc>
                <a:extLst>
                  <a:ext uri="{0D108BD9-81ED-4DB2-BD59-A6C34878D82A}">
                    <a16:rowId xmlns:a16="http://schemas.microsoft.com/office/drawing/2014/main" val="4277130127"/>
                  </a:ext>
                </a:extLst>
              </a:tr>
              <a:tr h="698798">
                <a:tc gridSpan="2">
                  <a:txBody>
                    <a:bodyPr/>
                    <a:lstStyle/>
                    <a:p>
                      <a:pPr algn="just"/>
                      <a:r>
                        <a:rPr lang="el-GR" sz="2400" dirty="0"/>
                        <a:t>Έκδοση προσωρινού πίνακα κατάταξης αξιολογημένων προτάσεων.</a:t>
                      </a:r>
                      <a:endParaRPr lang="el-GR" sz="2400" b="1" dirty="0"/>
                    </a:p>
                  </a:txBody>
                  <a:tcPr anchor="ctr"/>
                </a:tc>
                <a:tc hMerge="1">
                  <a:txBody>
                    <a:bodyPr/>
                    <a:lstStyle/>
                    <a:p>
                      <a:pPr marL="0" algn="just" defTabSz="914400" rtl="0" eaLnBrk="1" latinLnBrk="0" hangingPunct="1"/>
                      <a:endParaRPr lang="el-GR" sz="2400" b="1" kern="1200" dirty="0">
                        <a:solidFill>
                          <a:schemeClr val="dk1"/>
                        </a:solidFill>
                        <a:latin typeface="+mn-lt"/>
                        <a:ea typeface="+mn-ea"/>
                        <a:cs typeface="+mn-cs"/>
                      </a:endParaRPr>
                    </a:p>
                  </a:txBody>
                  <a:tcPr anchor="ctr"/>
                </a:tc>
                <a:extLst>
                  <a:ext uri="{0D108BD9-81ED-4DB2-BD59-A6C34878D82A}">
                    <a16:rowId xmlns:a16="http://schemas.microsoft.com/office/drawing/2014/main" val="2532315747"/>
                  </a:ext>
                </a:extLst>
              </a:tr>
              <a:tr h="698798">
                <a:tc gridSpan="2">
                  <a:txBody>
                    <a:bodyPr/>
                    <a:lstStyle/>
                    <a:p>
                      <a:pPr algn="just"/>
                      <a:r>
                        <a:rPr lang="el-GR" sz="2400" dirty="0"/>
                        <a:t>Υποβολή και εξέταση ενστάσεων – Οριστικός Πίνακας κατάταξης αξιολογημένων προτάσεων.</a:t>
                      </a:r>
                      <a:endParaRPr lang="el-GR" sz="2400" b="1" dirty="0"/>
                    </a:p>
                  </a:txBody>
                  <a:tcPr anchor="ctr"/>
                </a:tc>
                <a:tc hMerge="1">
                  <a:txBody>
                    <a:bodyPr/>
                    <a:lstStyle/>
                    <a:p>
                      <a:endParaRPr lang="el-GR"/>
                    </a:p>
                  </a:txBody>
                  <a:tcPr/>
                </a:tc>
                <a:extLst>
                  <a:ext uri="{0D108BD9-81ED-4DB2-BD59-A6C34878D82A}">
                    <a16:rowId xmlns:a16="http://schemas.microsoft.com/office/drawing/2014/main" val="943972529"/>
                  </a:ext>
                </a:extLst>
              </a:tr>
              <a:tr h="698798">
                <a:tc gridSpan="2">
                  <a:txBody>
                    <a:bodyPr/>
                    <a:lstStyle/>
                    <a:p>
                      <a:pPr algn="just"/>
                      <a:r>
                        <a:rPr lang="el-GR" sz="2400" dirty="0"/>
                        <a:t>Έκδοση αποφάσεων ένταξης.</a:t>
                      </a:r>
                      <a:endParaRPr lang="el-GR" sz="2400" b="1" dirty="0"/>
                    </a:p>
                  </a:txBody>
                  <a:tcPr anchor="ctr"/>
                </a:tc>
                <a:tc hMerge="1">
                  <a:txBody>
                    <a:bodyPr/>
                    <a:lstStyle/>
                    <a:p>
                      <a:endParaRPr lang="el-GR"/>
                    </a:p>
                  </a:txBody>
                  <a:tcPr/>
                </a:tc>
                <a:extLst>
                  <a:ext uri="{0D108BD9-81ED-4DB2-BD59-A6C34878D82A}">
                    <a16:rowId xmlns:a16="http://schemas.microsoft.com/office/drawing/2014/main" val="3539144746"/>
                  </a:ext>
                </a:extLst>
              </a:tr>
            </a:tbl>
          </a:graphicData>
        </a:graphic>
      </p:graphicFrame>
    </p:spTree>
    <p:extLst>
      <p:ext uri="{BB962C8B-B14F-4D97-AF65-F5344CB8AC3E}">
        <p14:creationId xmlns:p14="http://schemas.microsoft.com/office/powerpoint/2010/main" val="197060644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path path="shape">
            <a:fillToRect l="50000" t="50000" r="50000" b="50000"/>
          </a:path>
        </a:gradFill>
        <a:effectLst/>
      </p:bgPr>
    </p:bg>
    <p:spTree>
      <p:nvGrpSpPr>
        <p:cNvPr id="1" name=""/>
        <p:cNvGrpSpPr/>
        <p:nvPr/>
      </p:nvGrpSpPr>
      <p:grpSpPr>
        <a:xfrm>
          <a:off x="0" y="0"/>
          <a:ext cx="0" cy="0"/>
          <a:chOff x="0" y="0"/>
          <a:chExt cx="0" cy="0"/>
        </a:xfrm>
      </p:grpSpPr>
      <p:pic>
        <p:nvPicPr>
          <p:cNvPr id="4" name="Εικόνα 3">
            <a:extLst>
              <a:ext uri="{FF2B5EF4-FFF2-40B4-BE49-F238E27FC236}">
                <a16:creationId xmlns:a16="http://schemas.microsoft.com/office/drawing/2014/main" id="{E7FC762E-65AB-4B58-9F0E-232BE35406B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35136" y="5810193"/>
            <a:ext cx="1004260" cy="1044000"/>
          </a:xfrm>
          <a:prstGeom prst="rect">
            <a:avLst/>
          </a:prstGeom>
        </p:spPr>
      </p:pic>
      <p:pic>
        <p:nvPicPr>
          <p:cNvPr id="6" name="Εικόνα 5">
            <a:extLst>
              <a:ext uri="{FF2B5EF4-FFF2-40B4-BE49-F238E27FC236}">
                <a16:creationId xmlns:a16="http://schemas.microsoft.com/office/drawing/2014/main" id="{7E94BFB1-5D36-49BC-BB2A-D170396D930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967359" y="5814000"/>
            <a:ext cx="2283881" cy="1044000"/>
          </a:xfrm>
          <a:prstGeom prst="rect">
            <a:avLst/>
          </a:prstGeom>
        </p:spPr>
      </p:pic>
      <p:pic>
        <p:nvPicPr>
          <p:cNvPr id="9" name="Εικόνα 8">
            <a:extLst>
              <a:ext uri="{FF2B5EF4-FFF2-40B4-BE49-F238E27FC236}">
                <a16:creationId xmlns:a16="http://schemas.microsoft.com/office/drawing/2014/main" id="{C5A80860-7643-4AB8-8B9D-232CC96BE80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856181" y="5811557"/>
            <a:ext cx="1836002" cy="1042635"/>
          </a:xfrm>
          <a:prstGeom prst="rect">
            <a:avLst/>
          </a:prstGeom>
        </p:spPr>
      </p:pic>
      <p:pic>
        <p:nvPicPr>
          <p:cNvPr id="11" name="Εικόνα 10">
            <a:extLst>
              <a:ext uri="{FF2B5EF4-FFF2-40B4-BE49-F238E27FC236}">
                <a16:creationId xmlns:a16="http://schemas.microsoft.com/office/drawing/2014/main" id="{1653C006-CAB8-404D-8B41-A37768241385}"/>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178089" y="5810193"/>
            <a:ext cx="1741470" cy="1044000"/>
          </a:xfrm>
          <a:prstGeom prst="rect">
            <a:avLst/>
          </a:prstGeom>
        </p:spPr>
      </p:pic>
      <p:sp>
        <p:nvSpPr>
          <p:cNvPr id="2" name="Τίτλος 1">
            <a:extLst>
              <a:ext uri="{FF2B5EF4-FFF2-40B4-BE49-F238E27FC236}">
                <a16:creationId xmlns:a16="http://schemas.microsoft.com/office/drawing/2014/main" id="{6D24D64E-7530-4387-9F28-D7A595867662}"/>
              </a:ext>
            </a:extLst>
          </p:cNvPr>
          <p:cNvSpPr>
            <a:spLocks noGrp="1"/>
          </p:cNvSpPr>
          <p:nvPr>
            <p:ph type="title"/>
          </p:nvPr>
        </p:nvSpPr>
        <p:spPr>
          <a:xfrm>
            <a:off x="457200" y="274637"/>
            <a:ext cx="8229600" cy="994123"/>
          </a:xfrm>
        </p:spPr>
        <p:txBody>
          <a:bodyPr>
            <a:normAutofit/>
          </a:bodyPr>
          <a:lstStyle/>
          <a:p>
            <a:r>
              <a:rPr lang="el-GR" sz="3200" b="1" dirty="0">
                <a:latin typeface="+mn-lt"/>
                <a:ea typeface="Times New Roman" panose="02020603050405020304" pitchFamily="18" charset="0"/>
              </a:rPr>
              <a:t>Πληροφορίες</a:t>
            </a:r>
            <a:endParaRPr lang="el-GR" sz="3200" b="1" dirty="0">
              <a:effectLst>
                <a:outerShdw blurRad="38100" dist="38100" dir="2700000" algn="tl">
                  <a:srgbClr val="000000">
                    <a:alpha val="43137"/>
                  </a:srgbClr>
                </a:outerShdw>
              </a:effectLst>
              <a:latin typeface="+mn-lt"/>
            </a:endParaRPr>
          </a:p>
        </p:txBody>
      </p:sp>
      <p:sp>
        <p:nvSpPr>
          <p:cNvPr id="5" name="Θέση περιεχομένου 4">
            <a:extLst>
              <a:ext uri="{FF2B5EF4-FFF2-40B4-BE49-F238E27FC236}">
                <a16:creationId xmlns:a16="http://schemas.microsoft.com/office/drawing/2014/main" id="{2755089F-8951-45B1-B921-6826D6E8180C}"/>
              </a:ext>
            </a:extLst>
          </p:cNvPr>
          <p:cNvSpPr>
            <a:spLocks noGrp="1"/>
          </p:cNvSpPr>
          <p:nvPr>
            <p:ph idx="1"/>
          </p:nvPr>
        </p:nvSpPr>
        <p:spPr>
          <a:xfrm>
            <a:off x="335137" y="1124745"/>
            <a:ext cx="8584422" cy="4536504"/>
          </a:xfrm>
        </p:spPr>
        <p:txBody>
          <a:bodyPr>
            <a:noAutofit/>
          </a:bodyPr>
          <a:lstStyle/>
          <a:p>
            <a:pPr marL="0" indent="0" algn="just">
              <a:buNone/>
            </a:pPr>
            <a:r>
              <a:rPr lang="el-GR" sz="2400" dirty="0"/>
              <a:t>Αναλυτικές πληροφορίες σχετικά με την πρόσκληση, τις ενδεικτικές δράσεις, τους όρους και τις προϋποθέσεις συμμετοχής, τη μεθοδολογία και τα κριτήρια αξιολόγησης, την </a:t>
            </a:r>
            <a:r>
              <a:rPr lang="el-GR" sz="2400" dirty="0" err="1"/>
              <a:t>επιλεξιμότητα</a:t>
            </a:r>
            <a:r>
              <a:rPr lang="el-GR" sz="2400" dirty="0"/>
              <a:t> των δαπανών και τη διαδικασία υποβολής θα βρουν οι ενδιαφερόμενοι στο αναλυτικό τεύχος της πρόσκλησης (και στα συνημμένα αρχεία της), την οποία μπορούν να προμηθευτούν από </a:t>
            </a:r>
            <a:r>
              <a:rPr lang="el-GR" sz="2400" b="1" dirty="0"/>
              <a:t>τα γραφεία του ΕΦ «ΑΝΑΠΤΥΞΙΑΚΗ ΗΠΕΙΡΟΥ Α.Ε. – Αναπτυξιακή Ανώνυμη Εταιρεία ΟΤΑ» στα Ιωάννινα (Διεύθυνση: Πλ. Πύρρου &amp; </a:t>
            </a:r>
            <a:r>
              <a:rPr lang="el-GR" sz="2400" b="1" dirty="0" err="1"/>
              <a:t>Μιχ</a:t>
            </a:r>
            <a:r>
              <a:rPr lang="el-GR" sz="2400" b="1" dirty="0"/>
              <a:t>. Αγγέλου 1, 453 32), </a:t>
            </a:r>
            <a:r>
              <a:rPr lang="el-GR" sz="2400" dirty="0"/>
              <a:t>από την ιστοσελίδα του ΕΦ «ΑΝΑΠΤΥΞΙΑΚΗ ΗΠΕΙΡΟΥ Α.Ε. – Αναπτυξιακή Ανώνυμη Εταιρεία ΟΤΑ» (</a:t>
            </a:r>
            <a:r>
              <a:rPr lang="en-US" sz="2400" u="sng" dirty="0">
                <a:hlinkClick r:id="rId7"/>
              </a:rPr>
              <a:t>www</a:t>
            </a:r>
            <a:r>
              <a:rPr lang="el-GR" sz="2400" u="sng" dirty="0">
                <a:hlinkClick r:id="rId7"/>
              </a:rPr>
              <a:t>.</a:t>
            </a:r>
            <a:r>
              <a:rPr lang="en-US" sz="2400" u="sng" dirty="0" err="1">
                <a:hlinkClick r:id="rId7"/>
              </a:rPr>
              <a:t>epirussa</a:t>
            </a:r>
            <a:r>
              <a:rPr lang="el-GR" sz="2400" u="sng" dirty="0">
                <a:hlinkClick r:id="rId7"/>
              </a:rPr>
              <a:t>.</a:t>
            </a:r>
            <a:r>
              <a:rPr lang="en-US" sz="2400" u="sng" dirty="0">
                <a:hlinkClick r:id="rId7"/>
              </a:rPr>
              <a:t>gr</a:t>
            </a:r>
            <a:r>
              <a:rPr lang="el-GR" sz="2400" dirty="0"/>
              <a:t>) και από τις ιστοσελίδες του ΕΣΠΑ (</a:t>
            </a:r>
            <a:r>
              <a:rPr lang="en-US" sz="2400" u="sng" dirty="0">
                <a:hlinkClick r:id="rId8"/>
              </a:rPr>
              <a:t>www</a:t>
            </a:r>
            <a:r>
              <a:rPr lang="el-GR" sz="2400" u="sng" dirty="0">
                <a:hlinkClick r:id="rId8"/>
              </a:rPr>
              <a:t>.</a:t>
            </a:r>
            <a:r>
              <a:rPr lang="en-US" sz="2400" u="sng" dirty="0" err="1">
                <a:hlinkClick r:id="rId8"/>
              </a:rPr>
              <a:t>espa</a:t>
            </a:r>
            <a:r>
              <a:rPr lang="el-GR" sz="2400" u="sng" dirty="0">
                <a:hlinkClick r:id="rId8"/>
              </a:rPr>
              <a:t>.</a:t>
            </a:r>
            <a:r>
              <a:rPr lang="en-US" sz="2400" u="sng" dirty="0">
                <a:hlinkClick r:id="rId8"/>
              </a:rPr>
              <a:t>gr</a:t>
            </a:r>
            <a:r>
              <a:rPr lang="el-GR" sz="2400" dirty="0"/>
              <a:t>) και του </a:t>
            </a:r>
            <a:r>
              <a:rPr lang="el-GR" sz="2400" dirty="0" err="1"/>
              <a:t>ΕΠΑλΘ</a:t>
            </a:r>
            <a:r>
              <a:rPr lang="el-GR" sz="2400" dirty="0"/>
              <a:t> 2014-2020 (</a:t>
            </a:r>
            <a:r>
              <a:rPr lang="en-US" sz="2400" u="sng" dirty="0">
                <a:hlinkClick r:id="rId9"/>
              </a:rPr>
              <a:t>www</a:t>
            </a:r>
            <a:r>
              <a:rPr lang="el-GR" sz="2400" u="sng" dirty="0">
                <a:hlinkClick r:id="rId9"/>
              </a:rPr>
              <a:t>.</a:t>
            </a:r>
            <a:r>
              <a:rPr lang="en-US" sz="2400" u="sng" dirty="0" err="1">
                <a:hlinkClick r:id="rId9"/>
              </a:rPr>
              <a:t>alieia</a:t>
            </a:r>
            <a:r>
              <a:rPr lang="el-GR" sz="2400" u="sng" dirty="0">
                <a:hlinkClick r:id="rId9"/>
              </a:rPr>
              <a:t>.</a:t>
            </a:r>
            <a:r>
              <a:rPr lang="en-US" sz="2400" u="sng" dirty="0">
                <a:hlinkClick r:id="rId9"/>
              </a:rPr>
              <a:t>gr</a:t>
            </a:r>
            <a:r>
              <a:rPr lang="el-GR" sz="2400" dirty="0"/>
              <a:t>).</a:t>
            </a:r>
          </a:p>
          <a:p>
            <a:pPr marL="0" indent="0" algn="just">
              <a:buNone/>
            </a:pPr>
            <a:endParaRPr lang="el-GR" sz="2400" u="sng" dirty="0"/>
          </a:p>
        </p:txBody>
      </p:sp>
    </p:spTree>
    <p:extLst>
      <p:ext uri="{BB962C8B-B14F-4D97-AF65-F5344CB8AC3E}">
        <p14:creationId xmlns:p14="http://schemas.microsoft.com/office/powerpoint/2010/main" val="20895014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path path="shape">
            <a:fillToRect l="50000" t="50000" r="50000" b="50000"/>
          </a:path>
        </a:gradFill>
        <a:effectLst/>
      </p:bgPr>
    </p:bg>
    <p:spTree>
      <p:nvGrpSpPr>
        <p:cNvPr id="1" name=""/>
        <p:cNvGrpSpPr/>
        <p:nvPr/>
      </p:nvGrpSpPr>
      <p:grpSpPr>
        <a:xfrm>
          <a:off x="0" y="0"/>
          <a:ext cx="0" cy="0"/>
          <a:chOff x="0" y="0"/>
          <a:chExt cx="0" cy="0"/>
        </a:xfrm>
      </p:grpSpPr>
      <p:pic>
        <p:nvPicPr>
          <p:cNvPr id="4" name="Εικόνα 3">
            <a:extLst>
              <a:ext uri="{FF2B5EF4-FFF2-40B4-BE49-F238E27FC236}">
                <a16:creationId xmlns:a16="http://schemas.microsoft.com/office/drawing/2014/main" id="{E7FC762E-65AB-4B58-9F0E-232BE35406B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35136" y="5810193"/>
            <a:ext cx="1004260" cy="1044000"/>
          </a:xfrm>
          <a:prstGeom prst="rect">
            <a:avLst/>
          </a:prstGeom>
        </p:spPr>
      </p:pic>
      <p:pic>
        <p:nvPicPr>
          <p:cNvPr id="6" name="Εικόνα 5">
            <a:extLst>
              <a:ext uri="{FF2B5EF4-FFF2-40B4-BE49-F238E27FC236}">
                <a16:creationId xmlns:a16="http://schemas.microsoft.com/office/drawing/2014/main" id="{7E94BFB1-5D36-49BC-BB2A-D170396D930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967359" y="5814000"/>
            <a:ext cx="2283881" cy="1044000"/>
          </a:xfrm>
          <a:prstGeom prst="rect">
            <a:avLst/>
          </a:prstGeom>
        </p:spPr>
      </p:pic>
      <p:pic>
        <p:nvPicPr>
          <p:cNvPr id="9" name="Εικόνα 8">
            <a:extLst>
              <a:ext uri="{FF2B5EF4-FFF2-40B4-BE49-F238E27FC236}">
                <a16:creationId xmlns:a16="http://schemas.microsoft.com/office/drawing/2014/main" id="{C5A80860-7643-4AB8-8B9D-232CC96BE80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856181" y="5811557"/>
            <a:ext cx="1836002" cy="1042635"/>
          </a:xfrm>
          <a:prstGeom prst="rect">
            <a:avLst/>
          </a:prstGeom>
        </p:spPr>
      </p:pic>
      <p:pic>
        <p:nvPicPr>
          <p:cNvPr id="11" name="Εικόνα 10">
            <a:extLst>
              <a:ext uri="{FF2B5EF4-FFF2-40B4-BE49-F238E27FC236}">
                <a16:creationId xmlns:a16="http://schemas.microsoft.com/office/drawing/2014/main" id="{1653C006-CAB8-404D-8B41-A37768241385}"/>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178089" y="5810193"/>
            <a:ext cx="1741470" cy="1044000"/>
          </a:xfrm>
          <a:prstGeom prst="rect">
            <a:avLst/>
          </a:prstGeom>
        </p:spPr>
      </p:pic>
      <p:sp>
        <p:nvSpPr>
          <p:cNvPr id="2" name="Τίτλος 1">
            <a:extLst>
              <a:ext uri="{FF2B5EF4-FFF2-40B4-BE49-F238E27FC236}">
                <a16:creationId xmlns:a16="http://schemas.microsoft.com/office/drawing/2014/main" id="{6D24D64E-7530-4387-9F28-D7A595867662}"/>
              </a:ext>
            </a:extLst>
          </p:cNvPr>
          <p:cNvSpPr>
            <a:spLocks noGrp="1"/>
          </p:cNvSpPr>
          <p:nvPr>
            <p:ph type="title"/>
          </p:nvPr>
        </p:nvSpPr>
        <p:spPr/>
        <p:txBody>
          <a:bodyPr/>
          <a:lstStyle/>
          <a:p>
            <a:r>
              <a:rPr lang="el-GR" sz="3200" b="1" dirty="0">
                <a:effectLst>
                  <a:outerShdw blurRad="38100" dist="38100" dir="2700000" algn="tl">
                    <a:srgbClr val="000000">
                      <a:alpha val="43137"/>
                    </a:srgbClr>
                  </a:outerShdw>
                </a:effectLst>
              </a:rPr>
              <a:t>Περιοχή Παρέμβασης</a:t>
            </a:r>
          </a:p>
        </p:txBody>
      </p:sp>
      <p:graphicFrame>
        <p:nvGraphicFramePr>
          <p:cNvPr id="7" name="Πίνακας 7">
            <a:extLst>
              <a:ext uri="{FF2B5EF4-FFF2-40B4-BE49-F238E27FC236}">
                <a16:creationId xmlns:a16="http://schemas.microsoft.com/office/drawing/2014/main" id="{2F5AA999-9753-4E2C-A754-17844519D205}"/>
              </a:ext>
            </a:extLst>
          </p:cNvPr>
          <p:cNvGraphicFramePr>
            <a:graphicFrameLocks noGrp="1"/>
          </p:cNvGraphicFramePr>
          <p:nvPr>
            <p:ph idx="1"/>
            <p:extLst>
              <p:ext uri="{D42A27DB-BD31-4B8C-83A1-F6EECF244321}">
                <p14:modId xmlns:p14="http://schemas.microsoft.com/office/powerpoint/2010/main" val="595252130"/>
              </p:ext>
            </p:extLst>
          </p:nvPr>
        </p:nvGraphicFramePr>
        <p:xfrm>
          <a:off x="457200" y="1268760"/>
          <a:ext cx="8229600" cy="4053840"/>
        </p:xfrm>
        <a:graphic>
          <a:graphicData uri="http://schemas.openxmlformats.org/drawingml/2006/table">
            <a:tbl>
              <a:tblPr firstRow="1" bandRow="1">
                <a:tableStyleId>{5C22544A-7EE6-4342-B048-85BDC9FD1C3A}</a:tableStyleId>
              </a:tblPr>
              <a:tblGrid>
                <a:gridCol w="874440">
                  <a:extLst>
                    <a:ext uri="{9D8B030D-6E8A-4147-A177-3AD203B41FA5}">
                      <a16:colId xmlns:a16="http://schemas.microsoft.com/office/drawing/2014/main" val="1824115954"/>
                    </a:ext>
                  </a:extLst>
                </a:gridCol>
                <a:gridCol w="2592288">
                  <a:extLst>
                    <a:ext uri="{9D8B030D-6E8A-4147-A177-3AD203B41FA5}">
                      <a16:colId xmlns:a16="http://schemas.microsoft.com/office/drawing/2014/main" val="1909551361"/>
                    </a:ext>
                  </a:extLst>
                </a:gridCol>
                <a:gridCol w="4762872">
                  <a:extLst>
                    <a:ext uri="{9D8B030D-6E8A-4147-A177-3AD203B41FA5}">
                      <a16:colId xmlns:a16="http://schemas.microsoft.com/office/drawing/2014/main" val="127936067"/>
                    </a:ext>
                  </a:extLst>
                </a:gridCol>
              </a:tblGrid>
              <a:tr h="370840">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l-GR" sz="2400" b="1" kern="1200" dirty="0">
                          <a:solidFill>
                            <a:schemeClr val="bg1"/>
                          </a:solidFill>
                          <a:latin typeface="+mn-lt"/>
                          <a:ea typeface="+mn-ea"/>
                          <a:cs typeface="+mn-cs"/>
                        </a:rPr>
                        <a:t>CLLD/</a:t>
                      </a:r>
                      <a:r>
                        <a:rPr lang="el-GR" sz="2400" b="1" kern="1200" dirty="0" err="1">
                          <a:solidFill>
                            <a:schemeClr val="bg1"/>
                          </a:solidFill>
                          <a:latin typeface="+mn-lt"/>
                          <a:ea typeface="+mn-ea"/>
                          <a:cs typeface="+mn-cs"/>
                        </a:rPr>
                        <a:t>Leader</a:t>
                      </a:r>
                      <a:r>
                        <a:rPr lang="el-GR" sz="2400" b="1" kern="1200" dirty="0">
                          <a:solidFill>
                            <a:schemeClr val="bg1"/>
                          </a:solidFill>
                          <a:latin typeface="+mn-lt"/>
                          <a:ea typeface="+mn-ea"/>
                          <a:cs typeface="+mn-cs"/>
                        </a:rPr>
                        <a:t> του </a:t>
                      </a:r>
                      <a:r>
                        <a:rPr lang="el-GR" sz="2400" b="1" kern="1200" dirty="0" err="1">
                          <a:solidFill>
                            <a:schemeClr val="bg1"/>
                          </a:solidFill>
                          <a:latin typeface="+mn-lt"/>
                          <a:ea typeface="+mn-ea"/>
                          <a:cs typeface="+mn-cs"/>
                        </a:rPr>
                        <a:t>ΕΠΑλΘ</a:t>
                      </a:r>
                      <a:r>
                        <a:rPr lang="el-GR" sz="2400" b="1" kern="1200" dirty="0">
                          <a:solidFill>
                            <a:schemeClr val="bg1"/>
                          </a:solidFill>
                          <a:latin typeface="+mn-lt"/>
                          <a:ea typeface="+mn-ea"/>
                          <a:cs typeface="+mn-cs"/>
                        </a:rPr>
                        <a:t> </a:t>
                      </a:r>
                    </a:p>
                  </a:txBody>
                  <a:tcPr anchor="ctr"/>
                </a:tc>
                <a:tc hMerge="1">
                  <a:txBody>
                    <a:bodyPr/>
                    <a:lstStyle/>
                    <a:p>
                      <a:endParaRPr lang="el-GR" dirty="0"/>
                    </a:p>
                  </a:txBody>
                  <a:tcPr/>
                </a:tc>
                <a:tc hMerge="1">
                  <a:txBody>
                    <a:bodyPr/>
                    <a:lstStyle/>
                    <a:p>
                      <a:endParaRPr lang="el-GR" dirty="0"/>
                    </a:p>
                  </a:txBody>
                  <a:tcPr/>
                </a:tc>
                <a:extLst>
                  <a:ext uri="{0D108BD9-81ED-4DB2-BD59-A6C34878D82A}">
                    <a16:rowId xmlns:a16="http://schemas.microsoft.com/office/drawing/2014/main" val="463551710"/>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l-GR" sz="2000" b="1" kern="1200" dirty="0">
                          <a:solidFill>
                            <a:schemeClr val="tx1"/>
                          </a:solidFill>
                          <a:latin typeface="+mn-lt"/>
                          <a:ea typeface="+mn-ea"/>
                          <a:cs typeface="+mn-cs"/>
                        </a:rPr>
                        <a:t>α/α</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l-GR" sz="2000" b="1" kern="1200" dirty="0">
                          <a:solidFill>
                            <a:schemeClr val="tx1"/>
                          </a:solidFill>
                          <a:latin typeface="+mn-lt"/>
                          <a:ea typeface="+mn-ea"/>
                          <a:cs typeface="+mn-cs"/>
                        </a:rPr>
                        <a:t>ΔΗΜΟΣ</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l-GR" sz="2000" b="1" kern="1200" dirty="0">
                          <a:solidFill>
                            <a:schemeClr val="tx1"/>
                          </a:solidFill>
                          <a:latin typeface="+mn-lt"/>
                          <a:ea typeface="+mn-ea"/>
                          <a:cs typeface="+mn-cs"/>
                        </a:rPr>
                        <a:t>ΔΗΜΟΤΙΚΗ / ΤΟΠΙΚΗ ΚΟΙΝΟΤΗΤΑ</a:t>
                      </a:r>
                    </a:p>
                  </a:txBody>
                  <a:tcPr anchor="ctr"/>
                </a:tc>
                <a:extLst>
                  <a:ext uri="{0D108BD9-81ED-4DB2-BD59-A6C34878D82A}">
                    <a16:rowId xmlns:a16="http://schemas.microsoft.com/office/drawing/2014/main" val="2130749400"/>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l-GR" sz="1800" b="1" kern="1200" dirty="0">
                          <a:solidFill>
                            <a:schemeClr val="tx1"/>
                          </a:solidFill>
                          <a:latin typeface="+mn-lt"/>
                          <a:ea typeface="+mn-ea"/>
                          <a:cs typeface="+mn-cs"/>
                        </a:rPr>
                        <a:t>1</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l-GR" sz="1800" b="1" kern="1200" dirty="0">
                          <a:solidFill>
                            <a:schemeClr val="tx1"/>
                          </a:solidFill>
                          <a:latin typeface="+mn-lt"/>
                          <a:ea typeface="+mn-ea"/>
                          <a:cs typeface="+mn-cs"/>
                        </a:rPr>
                        <a:t>Ηγουμενίτσας</a:t>
                      </a:r>
                    </a:p>
                  </a:txBody>
                  <a:tcPr anchor="ct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l-GR" sz="1800" dirty="0"/>
                        <a:t>Δημοτική Κοινότητα Ηγουμενίτσας, Τοπική Κοινότητα </a:t>
                      </a:r>
                      <a:r>
                        <a:rPr lang="el-GR" sz="1800" dirty="0" err="1"/>
                        <a:t>Γραικοχωρίου</a:t>
                      </a:r>
                      <a:r>
                        <a:rPr lang="el-GR" sz="1800" dirty="0"/>
                        <a:t>, Τοπική Κοινότητα </a:t>
                      </a:r>
                      <a:r>
                        <a:rPr lang="el-GR" sz="1800" dirty="0" err="1"/>
                        <a:t>Λαδοχωρίου</a:t>
                      </a:r>
                      <a:r>
                        <a:rPr lang="el-GR" sz="1800" dirty="0"/>
                        <a:t>, Τοπική </a:t>
                      </a:r>
                      <a:r>
                        <a:rPr lang="el-GR" sz="1800" dirty="0" err="1"/>
                        <a:t>Κοινοτήτα</a:t>
                      </a:r>
                      <a:r>
                        <a:rPr lang="el-GR" sz="1800" dirty="0"/>
                        <a:t> </a:t>
                      </a:r>
                      <a:r>
                        <a:rPr lang="el-GR" sz="1800" dirty="0" err="1"/>
                        <a:t>Μαυρουδίου</a:t>
                      </a:r>
                      <a:r>
                        <a:rPr lang="el-GR" sz="1800" dirty="0"/>
                        <a:t>, Τοπική </a:t>
                      </a:r>
                      <a:r>
                        <a:rPr lang="el-GR" sz="1800" dirty="0" err="1"/>
                        <a:t>Κοινοτήτα</a:t>
                      </a:r>
                      <a:r>
                        <a:rPr lang="el-GR" sz="1800" dirty="0"/>
                        <a:t> Νέας Σελεύκειας, Δημοτική Κοινότητα Πέρδικας, Τοπική Κοινότητα </a:t>
                      </a:r>
                      <a:r>
                        <a:rPr lang="el-GR" sz="1800" dirty="0" err="1"/>
                        <a:t>Πλαταριάς</a:t>
                      </a:r>
                      <a:r>
                        <a:rPr lang="el-GR" sz="1800" dirty="0"/>
                        <a:t>, Τοπική </a:t>
                      </a:r>
                      <a:r>
                        <a:rPr lang="el-GR" sz="1800" dirty="0" err="1"/>
                        <a:t>Κοινοτήτα</a:t>
                      </a:r>
                      <a:r>
                        <a:rPr lang="el-GR" sz="1800" dirty="0"/>
                        <a:t> </a:t>
                      </a:r>
                      <a:r>
                        <a:rPr lang="el-GR" sz="1800" dirty="0" err="1"/>
                        <a:t>Συβότων</a:t>
                      </a:r>
                      <a:r>
                        <a:rPr lang="el-GR" sz="1800" dirty="0"/>
                        <a:t>, Τοπική </a:t>
                      </a:r>
                      <a:r>
                        <a:rPr lang="el-GR" sz="1800" dirty="0" err="1"/>
                        <a:t>Κοινοτήτα</a:t>
                      </a:r>
                      <a:r>
                        <a:rPr lang="el-GR" sz="1800" dirty="0"/>
                        <a:t> Φασκομηλιάς</a:t>
                      </a:r>
                      <a:endParaRPr lang="el-GR" sz="1800" dirty="0">
                        <a:latin typeface="+mn-lt"/>
                        <a:ea typeface="Calibri"/>
                        <a:cs typeface="Times New Roman"/>
                      </a:endParaRPr>
                    </a:p>
                  </a:txBody>
                  <a:tcPr anchor="ctr"/>
                </a:tc>
                <a:extLst>
                  <a:ext uri="{0D108BD9-81ED-4DB2-BD59-A6C34878D82A}">
                    <a16:rowId xmlns:a16="http://schemas.microsoft.com/office/drawing/2014/main" val="2506717539"/>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l-GR" sz="1800" b="1" kern="1200" dirty="0">
                          <a:solidFill>
                            <a:schemeClr val="tx1"/>
                          </a:solidFill>
                          <a:latin typeface="+mn-lt"/>
                          <a:ea typeface="+mn-ea"/>
                          <a:cs typeface="+mn-cs"/>
                        </a:rPr>
                        <a:t>2</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l-GR" sz="1800" b="1" kern="1200" dirty="0" err="1">
                          <a:solidFill>
                            <a:schemeClr val="tx1"/>
                          </a:solidFill>
                          <a:latin typeface="+mn-lt"/>
                          <a:ea typeface="+mn-ea"/>
                          <a:cs typeface="+mn-cs"/>
                        </a:rPr>
                        <a:t>Φιλιατών</a:t>
                      </a:r>
                      <a:endParaRPr lang="el-GR" sz="1800" b="1" kern="1200" dirty="0">
                        <a:solidFill>
                          <a:schemeClr val="tx1"/>
                        </a:solidFill>
                        <a:latin typeface="+mn-lt"/>
                        <a:ea typeface="+mn-ea"/>
                        <a:cs typeface="+mn-cs"/>
                      </a:endParaRPr>
                    </a:p>
                  </a:txBody>
                  <a:tcPr anchor="ct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l-GR" sz="1800" dirty="0"/>
                        <a:t>Τοπική </a:t>
                      </a:r>
                      <a:r>
                        <a:rPr lang="el-GR" sz="1800" dirty="0" err="1"/>
                        <a:t>Κοινοτήτα</a:t>
                      </a:r>
                      <a:r>
                        <a:rPr lang="el-GR" sz="1800" dirty="0"/>
                        <a:t> </a:t>
                      </a:r>
                      <a:r>
                        <a:rPr lang="el-GR" sz="1800" dirty="0" err="1"/>
                        <a:t>Ασπροκκλησίου</a:t>
                      </a:r>
                      <a:r>
                        <a:rPr lang="el-GR" sz="1800" dirty="0"/>
                        <a:t>, Τοπική </a:t>
                      </a:r>
                      <a:r>
                        <a:rPr lang="el-GR" sz="1800" dirty="0" err="1"/>
                        <a:t>Κοινοτήτα</a:t>
                      </a:r>
                      <a:r>
                        <a:rPr lang="el-GR" sz="1800" dirty="0"/>
                        <a:t> </a:t>
                      </a:r>
                      <a:r>
                        <a:rPr lang="el-GR" sz="1800" dirty="0" err="1"/>
                        <a:t>Κεστρίνης</a:t>
                      </a:r>
                      <a:r>
                        <a:rPr lang="el-GR" sz="1800" dirty="0"/>
                        <a:t>, Τοπική </a:t>
                      </a:r>
                      <a:r>
                        <a:rPr lang="el-GR" sz="1800" dirty="0" err="1"/>
                        <a:t>Κοινοτήτα</a:t>
                      </a:r>
                      <a:r>
                        <a:rPr lang="el-GR" sz="1800" dirty="0"/>
                        <a:t> Ράγιου, Τοπική </a:t>
                      </a:r>
                      <a:r>
                        <a:rPr lang="el-GR" sz="1800" dirty="0" err="1"/>
                        <a:t>Κοινοτήτα</a:t>
                      </a:r>
                      <a:r>
                        <a:rPr lang="el-GR" sz="1800" dirty="0"/>
                        <a:t> </a:t>
                      </a:r>
                      <a:r>
                        <a:rPr lang="el-GR" sz="1800" dirty="0" err="1"/>
                        <a:t>Σαγιάδας</a:t>
                      </a:r>
                      <a:r>
                        <a:rPr lang="el-GR" sz="1800" dirty="0"/>
                        <a:t>, Τοπική </a:t>
                      </a:r>
                      <a:r>
                        <a:rPr lang="el-GR" sz="1800" dirty="0" err="1"/>
                        <a:t>Κοινοτήτα</a:t>
                      </a:r>
                      <a:r>
                        <a:rPr lang="el-GR" sz="1800" dirty="0"/>
                        <a:t> </a:t>
                      </a:r>
                      <a:r>
                        <a:rPr lang="el-GR" sz="1800" dirty="0" err="1"/>
                        <a:t>Σμέρτου</a:t>
                      </a:r>
                      <a:endParaRPr lang="el-GR" sz="1800" dirty="0">
                        <a:latin typeface="+mn-lt"/>
                        <a:ea typeface="Calibri"/>
                        <a:cs typeface="Times New Roman"/>
                      </a:endParaRPr>
                    </a:p>
                  </a:txBody>
                  <a:tcPr anchor="ctr"/>
                </a:tc>
                <a:extLst>
                  <a:ext uri="{0D108BD9-81ED-4DB2-BD59-A6C34878D82A}">
                    <a16:rowId xmlns:a16="http://schemas.microsoft.com/office/drawing/2014/main" val="4207040559"/>
                  </a:ext>
                </a:extLst>
              </a:tr>
            </a:tbl>
          </a:graphicData>
        </a:graphic>
      </p:graphicFrame>
    </p:spTree>
    <p:extLst>
      <p:ext uri="{BB962C8B-B14F-4D97-AF65-F5344CB8AC3E}">
        <p14:creationId xmlns:p14="http://schemas.microsoft.com/office/powerpoint/2010/main" val="22787645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path path="shape">
            <a:fillToRect l="50000" t="50000" r="50000" b="50000"/>
          </a:path>
        </a:gradFill>
        <a:effectLst/>
      </p:bgPr>
    </p:bg>
    <p:spTree>
      <p:nvGrpSpPr>
        <p:cNvPr id="1" name=""/>
        <p:cNvGrpSpPr/>
        <p:nvPr/>
      </p:nvGrpSpPr>
      <p:grpSpPr>
        <a:xfrm>
          <a:off x="0" y="0"/>
          <a:ext cx="0" cy="0"/>
          <a:chOff x="0" y="0"/>
          <a:chExt cx="0" cy="0"/>
        </a:xfrm>
      </p:grpSpPr>
      <p:pic>
        <p:nvPicPr>
          <p:cNvPr id="4" name="Εικόνα 3">
            <a:extLst>
              <a:ext uri="{FF2B5EF4-FFF2-40B4-BE49-F238E27FC236}">
                <a16:creationId xmlns:a16="http://schemas.microsoft.com/office/drawing/2014/main" id="{E7FC762E-65AB-4B58-9F0E-232BE35406B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35136" y="5810193"/>
            <a:ext cx="1004260" cy="1044000"/>
          </a:xfrm>
          <a:prstGeom prst="rect">
            <a:avLst/>
          </a:prstGeom>
        </p:spPr>
      </p:pic>
      <p:pic>
        <p:nvPicPr>
          <p:cNvPr id="6" name="Εικόνα 5">
            <a:extLst>
              <a:ext uri="{FF2B5EF4-FFF2-40B4-BE49-F238E27FC236}">
                <a16:creationId xmlns:a16="http://schemas.microsoft.com/office/drawing/2014/main" id="{7E94BFB1-5D36-49BC-BB2A-D170396D930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967359" y="5814000"/>
            <a:ext cx="2283881" cy="1044000"/>
          </a:xfrm>
          <a:prstGeom prst="rect">
            <a:avLst/>
          </a:prstGeom>
        </p:spPr>
      </p:pic>
      <p:pic>
        <p:nvPicPr>
          <p:cNvPr id="9" name="Εικόνα 8">
            <a:extLst>
              <a:ext uri="{FF2B5EF4-FFF2-40B4-BE49-F238E27FC236}">
                <a16:creationId xmlns:a16="http://schemas.microsoft.com/office/drawing/2014/main" id="{C5A80860-7643-4AB8-8B9D-232CC96BE80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856181" y="5811557"/>
            <a:ext cx="1836002" cy="1042635"/>
          </a:xfrm>
          <a:prstGeom prst="rect">
            <a:avLst/>
          </a:prstGeom>
        </p:spPr>
      </p:pic>
      <p:pic>
        <p:nvPicPr>
          <p:cNvPr id="11" name="Εικόνα 10">
            <a:extLst>
              <a:ext uri="{FF2B5EF4-FFF2-40B4-BE49-F238E27FC236}">
                <a16:creationId xmlns:a16="http://schemas.microsoft.com/office/drawing/2014/main" id="{1653C006-CAB8-404D-8B41-A37768241385}"/>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178089" y="5810193"/>
            <a:ext cx="1741470" cy="1044000"/>
          </a:xfrm>
          <a:prstGeom prst="rect">
            <a:avLst/>
          </a:prstGeom>
        </p:spPr>
      </p:pic>
      <p:sp>
        <p:nvSpPr>
          <p:cNvPr id="2" name="Τίτλος 1">
            <a:extLst>
              <a:ext uri="{FF2B5EF4-FFF2-40B4-BE49-F238E27FC236}">
                <a16:creationId xmlns:a16="http://schemas.microsoft.com/office/drawing/2014/main" id="{6D24D64E-7530-4387-9F28-D7A595867662}"/>
              </a:ext>
            </a:extLst>
          </p:cNvPr>
          <p:cNvSpPr>
            <a:spLocks noGrp="1"/>
          </p:cNvSpPr>
          <p:nvPr>
            <p:ph type="title"/>
          </p:nvPr>
        </p:nvSpPr>
        <p:spPr/>
        <p:txBody>
          <a:bodyPr/>
          <a:lstStyle/>
          <a:p>
            <a:r>
              <a:rPr lang="el-GR" sz="3200" b="1" dirty="0">
                <a:effectLst>
                  <a:outerShdw blurRad="38100" dist="38100" dir="2700000" algn="tl">
                    <a:srgbClr val="000000">
                      <a:alpha val="43137"/>
                    </a:srgbClr>
                  </a:outerShdw>
                </a:effectLst>
              </a:rPr>
              <a:t>Περιεχόμενο Πρόσκλησης</a:t>
            </a:r>
          </a:p>
        </p:txBody>
      </p:sp>
      <p:graphicFrame>
        <p:nvGraphicFramePr>
          <p:cNvPr id="16" name="Πίνακας 16">
            <a:extLst>
              <a:ext uri="{FF2B5EF4-FFF2-40B4-BE49-F238E27FC236}">
                <a16:creationId xmlns:a16="http://schemas.microsoft.com/office/drawing/2014/main" id="{23303A74-FF37-48D6-885F-D6F732580856}"/>
              </a:ext>
            </a:extLst>
          </p:cNvPr>
          <p:cNvGraphicFramePr>
            <a:graphicFrameLocks noGrp="1"/>
          </p:cNvGraphicFramePr>
          <p:nvPr>
            <p:ph idx="1"/>
            <p:extLst>
              <p:ext uri="{D42A27DB-BD31-4B8C-83A1-F6EECF244321}">
                <p14:modId xmlns:p14="http://schemas.microsoft.com/office/powerpoint/2010/main" val="2796242853"/>
              </p:ext>
            </p:extLst>
          </p:nvPr>
        </p:nvGraphicFramePr>
        <p:xfrm>
          <a:off x="354360" y="1628800"/>
          <a:ext cx="8435280" cy="3240000"/>
        </p:xfrm>
        <a:graphic>
          <a:graphicData uri="http://schemas.openxmlformats.org/drawingml/2006/table">
            <a:tbl>
              <a:tblPr firstRow="1" bandRow="1">
                <a:tableStyleId>{5C22544A-7EE6-4342-B048-85BDC9FD1C3A}</a:tableStyleId>
              </a:tblPr>
              <a:tblGrid>
                <a:gridCol w="2098576">
                  <a:extLst>
                    <a:ext uri="{9D8B030D-6E8A-4147-A177-3AD203B41FA5}">
                      <a16:colId xmlns:a16="http://schemas.microsoft.com/office/drawing/2014/main" val="1018259756"/>
                    </a:ext>
                  </a:extLst>
                </a:gridCol>
                <a:gridCol w="6336704">
                  <a:extLst>
                    <a:ext uri="{9D8B030D-6E8A-4147-A177-3AD203B41FA5}">
                      <a16:colId xmlns:a16="http://schemas.microsoft.com/office/drawing/2014/main" val="3116667030"/>
                    </a:ext>
                  </a:extLst>
                </a:gridCol>
              </a:tblGrid>
              <a:tr h="1080000">
                <a:tc>
                  <a:txBody>
                    <a:bodyPr/>
                    <a:lstStyle/>
                    <a:p>
                      <a:r>
                        <a:rPr lang="el-GR" sz="2400" b="1" kern="1200" dirty="0">
                          <a:solidFill>
                            <a:schemeClr val="tx1"/>
                          </a:solidFill>
                          <a:latin typeface="+mn-lt"/>
                          <a:ea typeface="+mn-ea"/>
                          <a:cs typeface="+mn-cs"/>
                        </a:rPr>
                        <a:t>Δράση 4.2.3.1</a:t>
                      </a:r>
                    </a:p>
                  </a:txBody>
                  <a:tcPr anchor="ctr">
                    <a:solidFill>
                      <a:schemeClr val="accent1">
                        <a:lumMod val="20000"/>
                        <a:lumOff val="80000"/>
                      </a:schemeClr>
                    </a:solidFill>
                  </a:tcPr>
                </a:tc>
                <a:tc>
                  <a:txBody>
                    <a:bodyPr/>
                    <a:lstStyle/>
                    <a:p>
                      <a:pPr marL="0" algn="just" defTabSz="914400" rtl="0" eaLnBrk="1" latinLnBrk="0" hangingPunct="1"/>
                      <a:r>
                        <a:rPr lang="el-GR" sz="2400" b="1" kern="1200" dirty="0">
                          <a:solidFill>
                            <a:schemeClr val="tx1"/>
                          </a:solidFill>
                          <a:latin typeface="+mn-lt"/>
                          <a:ea typeface="+mn-ea"/>
                          <a:cs typeface="+mn-cs"/>
                        </a:rPr>
                        <a:t>Δημόσιες υποδομές ανάπτυξης περιοχών αλιείας </a:t>
                      </a:r>
                    </a:p>
                  </a:txBody>
                  <a:tcPr anchor="ctr">
                    <a:solidFill>
                      <a:schemeClr val="accent1">
                        <a:lumMod val="20000"/>
                        <a:lumOff val="80000"/>
                      </a:schemeClr>
                    </a:solidFill>
                  </a:tcPr>
                </a:tc>
                <a:extLst>
                  <a:ext uri="{0D108BD9-81ED-4DB2-BD59-A6C34878D82A}">
                    <a16:rowId xmlns:a16="http://schemas.microsoft.com/office/drawing/2014/main" val="121242693"/>
                  </a:ext>
                </a:extLst>
              </a:tr>
              <a:tr h="1080000">
                <a:tc>
                  <a:txBody>
                    <a:bodyPr/>
                    <a:lstStyle/>
                    <a:p>
                      <a:pPr marL="0" algn="l" defTabSz="914400" rtl="0" eaLnBrk="1" latinLnBrk="0" hangingPunct="1"/>
                      <a:r>
                        <a:rPr lang="el-GR" sz="2400" b="1" kern="1200" dirty="0">
                          <a:solidFill>
                            <a:schemeClr val="tx1"/>
                          </a:solidFill>
                          <a:latin typeface="+mn-lt"/>
                          <a:ea typeface="+mn-ea"/>
                          <a:cs typeface="+mn-cs"/>
                        </a:rPr>
                        <a:t>Δράση 4.2.3.2</a:t>
                      </a:r>
                    </a:p>
                  </a:txBody>
                  <a:tcPr anchor="ctr">
                    <a:solidFill>
                      <a:schemeClr val="accent1">
                        <a:lumMod val="60000"/>
                        <a:lumOff val="40000"/>
                      </a:schemeClr>
                    </a:solidFill>
                  </a:tcPr>
                </a:tc>
                <a:tc>
                  <a:txBody>
                    <a:bodyPr/>
                    <a:lstStyle/>
                    <a:p>
                      <a:pPr marL="0" algn="just" defTabSz="914400" rtl="0" eaLnBrk="1" latinLnBrk="0" hangingPunct="1"/>
                      <a:r>
                        <a:rPr lang="el-GR" sz="2400" b="1" kern="1200" dirty="0">
                          <a:solidFill>
                            <a:schemeClr val="tx1"/>
                          </a:solidFill>
                          <a:latin typeface="+mn-lt"/>
                          <a:ea typeface="+mn-ea"/>
                          <a:cs typeface="+mn-cs"/>
                        </a:rPr>
                        <a:t>Υποδομές για την ενθάρρυνση της τουριστικής δραστηριότητας στις αλιευτικές περιοχές</a:t>
                      </a:r>
                    </a:p>
                  </a:txBody>
                  <a:tcPr anchor="ctr">
                    <a:solidFill>
                      <a:schemeClr val="accent1">
                        <a:lumMod val="60000"/>
                        <a:lumOff val="40000"/>
                      </a:schemeClr>
                    </a:solidFill>
                  </a:tcPr>
                </a:tc>
                <a:extLst>
                  <a:ext uri="{0D108BD9-81ED-4DB2-BD59-A6C34878D82A}">
                    <a16:rowId xmlns:a16="http://schemas.microsoft.com/office/drawing/2014/main" val="2267530642"/>
                  </a:ext>
                </a:extLst>
              </a:tr>
              <a:tr h="1080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l-GR" sz="2400" b="1" kern="1200" dirty="0">
                          <a:solidFill>
                            <a:schemeClr val="tx1"/>
                          </a:solidFill>
                          <a:latin typeface="+mn-lt"/>
                          <a:ea typeface="+mn-ea"/>
                          <a:cs typeface="+mn-cs"/>
                        </a:rPr>
                        <a:t>Δράση 4.2.3.3</a:t>
                      </a:r>
                    </a:p>
                  </a:txBody>
                  <a:tcPr anchor="ctr"/>
                </a:tc>
                <a:tc>
                  <a:txBody>
                    <a:bodyPr/>
                    <a:lstStyle/>
                    <a:p>
                      <a:pPr marL="0" algn="just" defTabSz="914400" rtl="0" eaLnBrk="1" latinLnBrk="0" hangingPunct="1"/>
                      <a:r>
                        <a:rPr lang="el-GR" sz="2400" b="1" kern="1200" dirty="0">
                          <a:solidFill>
                            <a:schemeClr val="tx1"/>
                          </a:solidFill>
                          <a:latin typeface="+mn-lt"/>
                          <a:ea typeface="+mn-ea"/>
                          <a:cs typeface="+mn-cs"/>
                        </a:rPr>
                        <a:t>Υποδομές και Υπηρεσίες για τη βελτίωση της ποιότητας ζωής στις αλιευτικές περιοχές</a:t>
                      </a:r>
                    </a:p>
                  </a:txBody>
                  <a:tcPr anchor="ctr"/>
                </a:tc>
                <a:extLst>
                  <a:ext uri="{0D108BD9-81ED-4DB2-BD59-A6C34878D82A}">
                    <a16:rowId xmlns:a16="http://schemas.microsoft.com/office/drawing/2014/main" val="2533922274"/>
                  </a:ext>
                </a:extLst>
              </a:tr>
            </a:tbl>
          </a:graphicData>
        </a:graphic>
      </p:graphicFrame>
    </p:spTree>
    <p:extLst>
      <p:ext uri="{BB962C8B-B14F-4D97-AF65-F5344CB8AC3E}">
        <p14:creationId xmlns:p14="http://schemas.microsoft.com/office/powerpoint/2010/main" val="41183773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path path="shape">
            <a:fillToRect l="50000" t="50000" r="50000" b="50000"/>
          </a:path>
        </a:gradFill>
        <a:effectLst/>
      </p:bgPr>
    </p:bg>
    <p:spTree>
      <p:nvGrpSpPr>
        <p:cNvPr id="1" name=""/>
        <p:cNvGrpSpPr/>
        <p:nvPr/>
      </p:nvGrpSpPr>
      <p:grpSpPr>
        <a:xfrm>
          <a:off x="0" y="0"/>
          <a:ext cx="0" cy="0"/>
          <a:chOff x="0" y="0"/>
          <a:chExt cx="0" cy="0"/>
        </a:xfrm>
      </p:grpSpPr>
      <p:pic>
        <p:nvPicPr>
          <p:cNvPr id="4" name="Εικόνα 3">
            <a:extLst>
              <a:ext uri="{FF2B5EF4-FFF2-40B4-BE49-F238E27FC236}">
                <a16:creationId xmlns:a16="http://schemas.microsoft.com/office/drawing/2014/main" id="{E7FC762E-65AB-4B58-9F0E-232BE35406B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35136" y="5810193"/>
            <a:ext cx="1004260" cy="1044000"/>
          </a:xfrm>
          <a:prstGeom prst="rect">
            <a:avLst/>
          </a:prstGeom>
        </p:spPr>
      </p:pic>
      <p:pic>
        <p:nvPicPr>
          <p:cNvPr id="6" name="Εικόνα 5">
            <a:extLst>
              <a:ext uri="{FF2B5EF4-FFF2-40B4-BE49-F238E27FC236}">
                <a16:creationId xmlns:a16="http://schemas.microsoft.com/office/drawing/2014/main" id="{7E94BFB1-5D36-49BC-BB2A-D170396D930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967359" y="5814000"/>
            <a:ext cx="2283881" cy="1044000"/>
          </a:xfrm>
          <a:prstGeom prst="rect">
            <a:avLst/>
          </a:prstGeom>
        </p:spPr>
      </p:pic>
      <p:pic>
        <p:nvPicPr>
          <p:cNvPr id="9" name="Εικόνα 8">
            <a:extLst>
              <a:ext uri="{FF2B5EF4-FFF2-40B4-BE49-F238E27FC236}">
                <a16:creationId xmlns:a16="http://schemas.microsoft.com/office/drawing/2014/main" id="{C5A80860-7643-4AB8-8B9D-232CC96BE80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856181" y="5811557"/>
            <a:ext cx="1836002" cy="1042635"/>
          </a:xfrm>
          <a:prstGeom prst="rect">
            <a:avLst/>
          </a:prstGeom>
        </p:spPr>
      </p:pic>
      <p:pic>
        <p:nvPicPr>
          <p:cNvPr id="11" name="Εικόνα 10">
            <a:extLst>
              <a:ext uri="{FF2B5EF4-FFF2-40B4-BE49-F238E27FC236}">
                <a16:creationId xmlns:a16="http://schemas.microsoft.com/office/drawing/2014/main" id="{1653C006-CAB8-404D-8B41-A37768241385}"/>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178089" y="5810193"/>
            <a:ext cx="1741470" cy="1044000"/>
          </a:xfrm>
          <a:prstGeom prst="rect">
            <a:avLst/>
          </a:prstGeom>
        </p:spPr>
      </p:pic>
      <p:sp>
        <p:nvSpPr>
          <p:cNvPr id="2" name="Τίτλος 1">
            <a:extLst>
              <a:ext uri="{FF2B5EF4-FFF2-40B4-BE49-F238E27FC236}">
                <a16:creationId xmlns:a16="http://schemas.microsoft.com/office/drawing/2014/main" id="{6D24D64E-7530-4387-9F28-D7A595867662}"/>
              </a:ext>
            </a:extLst>
          </p:cNvPr>
          <p:cNvSpPr>
            <a:spLocks noGrp="1"/>
          </p:cNvSpPr>
          <p:nvPr>
            <p:ph type="title"/>
          </p:nvPr>
        </p:nvSpPr>
        <p:spPr/>
        <p:txBody>
          <a:bodyPr/>
          <a:lstStyle/>
          <a:p>
            <a:r>
              <a:rPr lang="el-GR" sz="3200" b="1" dirty="0">
                <a:latin typeface="+mn-lt"/>
                <a:ea typeface="Times New Roman" panose="02020603050405020304" pitchFamily="18" charset="0"/>
              </a:rPr>
              <a:t>ΔΡΑΣΗ: 4.2.3.1 – Δημόσιες υποδομές ανάπτυξης περιοχών αλιείας</a:t>
            </a:r>
            <a:endParaRPr lang="el-GR" sz="3200" b="1" dirty="0">
              <a:effectLst>
                <a:outerShdw blurRad="38100" dist="38100" dir="2700000" algn="tl">
                  <a:srgbClr val="000000">
                    <a:alpha val="43137"/>
                  </a:srgbClr>
                </a:outerShdw>
              </a:effectLst>
              <a:latin typeface="+mn-lt"/>
            </a:endParaRPr>
          </a:p>
        </p:txBody>
      </p:sp>
      <p:sp>
        <p:nvSpPr>
          <p:cNvPr id="5" name="Θέση περιεχομένου 4">
            <a:extLst>
              <a:ext uri="{FF2B5EF4-FFF2-40B4-BE49-F238E27FC236}">
                <a16:creationId xmlns:a16="http://schemas.microsoft.com/office/drawing/2014/main" id="{2755089F-8951-45B1-B921-6826D6E8180C}"/>
              </a:ext>
            </a:extLst>
          </p:cNvPr>
          <p:cNvSpPr>
            <a:spLocks noGrp="1"/>
          </p:cNvSpPr>
          <p:nvPr>
            <p:ph idx="1"/>
          </p:nvPr>
        </p:nvSpPr>
        <p:spPr>
          <a:xfrm>
            <a:off x="335137" y="1403946"/>
            <a:ext cx="8584422" cy="4406247"/>
          </a:xfrm>
        </p:spPr>
        <p:txBody>
          <a:bodyPr>
            <a:noAutofit/>
          </a:bodyPr>
          <a:lstStyle/>
          <a:p>
            <a:pPr marL="0" indent="0" algn="just">
              <a:spcBef>
                <a:spcPts val="0"/>
              </a:spcBef>
              <a:buNone/>
            </a:pPr>
            <a:r>
              <a:rPr lang="el-GR" sz="2000" dirty="0"/>
              <a:t>Θα στηριχθούν επενδύσεις για τη </a:t>
            </a:r>
            <a:r>
              <a:rPr lang="el-GR" sz="2000" u="sng" dirty="0"/>
              <a:t>βελτίωση των υποδομών στους αλιευτικούς λιμένες, στις ιχθυόσκαλες, στους τόπους εκφόρτωσης και στα καταφύγια, περιλαμβανομένων των επενδύσεων και των υποδομών σε εγκαταστάσεις για τα απόβλητα και τη συλλογή θαλάσσιων απορριμμάτων.</a:t>
            </a:r>
            <a:r>
              <a:rPr lang="el-GR" sz="2000" dirty="0"/>
              <a:t> Τέλος προκειμένου να βελτιωθεί η ασφάλεια των αλιέων, μπορούν να πραγματοποιηθούν επενδύσεις για την βελτίωση ή τον εκσυγχρονισμό των καταφυγίων. Οι ανωτέρω ενέργειες στις αλιευτικές υποδομές </a:t>
            </a:r>
            <a:r>
              <a:rPr lang="el-GR" sz="2000" u="sng" dirty="0"/>
              <a:t>συμπεριλαμβάνουν και την αλιεία εσωτερικών υδάτων. </a:t>
            </a:r>
            <a:r>
              <a:rPr lang="el-GR" sz="2000" dirty="0"/>
              <a:t>Στα πλαίσια της δράσης είναι δυνατό να ενισχυθούν και παρεμβάσεις βελτίωσης κοινών υποδομών και συστημάτων για την εξυπηρέτηση των δραστηριοτήτων των αλιέων: καρνάγια, αποθήκες, ηλεκτρονικά συστήματα επικοινωνίας κλπ. Οι ανωτέρω υποδομές αποτελούν μικρές παρεμβάσεις τοπικού χαρακτήρα και ως εκ τούτου δεν συνιστούν Κρατική Ενίσχυση (εξαίρεση άρθρου 8(2) Καν. 508/2014) αλλά σε κάθε περίπτωση θα εξεταστούν ανά Πράξη.</a:t>
            </a:r>
          </a:p>
          <a:p>
            <a:pPr marL="0" indent="0" algn="just">
              <a:spcBef>
                <a:spcPts val="0"/>
              </a:spcBef>
              <a:buNone/>
            </a:pPr>
            <a:endParaRPr lang="el-GR" sz="2200" dirty="0"/>
          </a:p>
          <a:p>
            <a:pPr marL="0" indent="0" algn="just">
              <a:buNone/>
            </a:pPr>
            <a:endParaRPr lang="el-GR" sz="2400" u="sng" dirty="0"/>
          </a:p>
        </p:txBody>
      </p:sp>
    </p:spTree>
    <p:extLst>
      <p:ext uri="{BB962C8B-B14F-4D97-AF65-F5344CB8AC3E}">
        <p14:creationId xmlns:p14="http://schemas.microsoft.com/office/powerpoint/2010/main" val="17251113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path path="shape">
            <a:fillToRect l="50000" t="50000" r="50000" b="50000"/>
          </a:path>
        </a:gradFill>
        <a:effectLst/>
      </p:bgPr>
    </p:bg>
    <p:spTree>
      <p:nvGrpSpPr>
        <p:cNvPr id="1" name=""/>
        <p:cNvGrpSpPr/>
        <p:nvPr/>
      </p:nvGrpSpPr>
      <p:grpSpPr>
        <a:xfrm>
          <a:off x="0" y="0"/>
          <a:ext cx="0" cy="0"/>
          <a:chOff x="0" y="0"/>
          <a:chExt cx="0" cy="0"/>
        </a:xfrm>
      </p:grpSpPr>
      <p:pic>
        <p:nvPicPr>
          <p:cNvPr id="4" name="Εικόνα 3">
            <a:extLst>
              <a:ext uri="{FF2B5EF4-FFF2-40B4-BE49-F238E27FC236}">
                <a16:creationId xmlns:a16="http://schemas.microsoft.com/office/drawing/2014/main" id="{E7FC762E-65AB-4B58-9F0E-232BE35406B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35136" y="5810193"/>
            <a:ext cx="1004260" cy="1044000"/>
          </a:xfrm>
          <a:prstGeom prst="rect">
            <a:avLst/>
          </a:prstGeom>
        </p:spPr>
      </p:pic>
      <p:pic>
        <p:nvPicPr>
          <p:cNvPr id="6" name="Εικόνα 5">
            <a:extLst>
              <a:ext uri="{FF2B5EF4-FFF2-40B4-BE49-F238E27FC236}">
                <a16:creationId xmlns:a16="http://schemas.microsoft.com/office/drawing/2014/main" id="{7E94BFB1-5D36-49BC-BB2A-D170396D930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967359" y="5814000"/>
            <a:ext cx="2283881" cy="1044000"/>
          </a:xfrm>
          <a:prstGeom prst="rect">
            <a:avLst/>
          </a:prstGeom>
        </p:spPr>
      </p:pic>
      <p:pic>
        <p:nvPicPr>
          <p:cNvPr id="9" name="Εικόνα 8">
            <a:extLst>
              <a:ext uri="{FF2B5EF4-FFF2-40B4-BE49-F238E27FC236}">
                <a16:creationId xmlns:a16="http://schemas.microsoft.com/office/drawing/2014/main" id="{C5A80860-7643-4AB8-8B9D-232CC96BE80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856181" y="5811557"/>
            <a:ext cx="1836002" cy="1042635"/>
          </a:xfrm>
          <a:prstGeom prst="rect">
            <a:avLst/>
          </a:prstGeom>
        </p:spPr>
      </p:pic>
      <p:pic>
        <p:nvPicPr>
          <p:cNvPr id="11" name="Εικόνα 10">
            <a:extLst>
              <a:ext uri="{FF2B5EF4-FFF2-40B4-BE49-F238E27FC236}">
                <a16:creationId xmlns:a16="http://schemas.microsoft.com/office/drawing/2014/main" id="{1653C006-CAB8-404D-8B41-A37768241385}"/>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178089" y="5810193"/>
            <a:ext cx="1741470" cy="1044000"/>
          </a:xfrm>
          <a:prstGeom prst="rect">
            <a:avLst/>
          </a:prstGeom>
        </p:spPr>
      </p:pic>
      <p:sp>
        <p:nvSpPr>
          <p:cNvPr id="2" name="Τίτλος 1">
            <a:extLst>
              <a:ext uri="{FF2B5EF4-FFF2-40B4-BE49-F238E27FC236}">
                <a16:creationId xmlns:a16="http://schemas.microsoft.com/office/drawing/2014/main" id="{6D24D64E-7530-4387-9F28-D7A595867662}"/>
              </a:ext>
            </a:extLst>
          </p:cNvPr>
          <p:cNvSpPr>
            <a:spLocks noGrp="1"/>
          </p:cNvSpPr>
          <p:nvPr>
            <p:ph type="title"/>
          </p:nvPr>
        </p:nvSpPr>
        <p:spPr/>
        <p:txBody>
          <a:bodyPr/>
          <a:lstStyle/>
          <a:p>
            <a:r>
              <a:rPr lang="el-GR" sz="3200" b="1" dirty="0">
                <a:latin typeface="+mn-lt"/>
                <a:ea typeface="Times New Roman" panose="02020603050405020304" pitchFamily="18" charset="0"/>
              </a:rPr>
              <a:t>ΔΡΑΣΗ: 4.2.3.1 – Δημόσιες υποδομές ανάπτυξης περιοχών αλιείας</a:t>
            </a:r>
            <a:endParaRPr lang="el-GR" sz="3200" b="1" dirty="0">
              <a:effectLst>
                <a:outerShdw blurRad="38100" dist="38100" dir="2700000" algn="tl">
                  <a:srgbClr val="000000">
                    <a:alpha val="43137"/>
                  </a:srgbClr>
                </a:outerShdw>
              </a:effectLst>
              <a:latin typeface="+mn-lt"/>
            </a:endParaRPr>
          </a:p>
        </p:txBody>
      </p:sp>
      <p:sp>
        <p:nvSpPr>
          <p:cNvPr id="5" name="Θέση περιεχομένου 4">
            <a:extLst>
              <a:ext uri="{FF2B5EF4-FFF2-40B4-BE49-F238E27FC236}">
                <a16:creationId xmlns:a16="http://schemas.microsoft.com/office/drawing/2014/main" id="{2755089F-8951-45B1-B921-6826D6E8180C}"/>
              </a:ext>
            </a:extLst>
          </p:cNvPr>
          <p:cNvSpPr>
            <a:spLocks noGrp="1"/>
          </p:cNvSpPr>
          <p:nvPr>
            <p:ph idx="1"/>
          </p:nvPr>
        </p:nvSpPr>
        <p:spPr>
          <a:xfrm>
            <a:off x="335137" y="1403946"/>
            <a:ext cx="8584422" cy="4406247"/>
          </a:xfrm>
        </p:spPr>
        <p:txBody>
          <a:bodyPr>
            <a:noAutofit/>
          </a:bodyPr>
          <a:lstStyle/>
          <a:p>
            <a:pPr marL="0" indent="0" algn="just">
              <a:spcBef>
                <a:spcPts val="0"/>
              </a:spcBef>
              <a:buNone/>
            </a:pPr>
            <a:r>
              <a:rPr lang="el-GR" sz="2000" b="1" dirty="0"/>
              <a:t>Επισημαίνεται ότι η στήριξη δεν καλύπτει την κατασκευή νέων καταφυγίων, νέων λιμένων, νέων τόπων εκφόρτωσης ή νέων </a:t>
            </a:r>
            <a:r>
              <a:rPr lang="el-GR" sz="2000" b="1" dirty="0" err="1"/>
              <a:t>ιχθυοσκαλών</a:t>
            </a:r>
            <a:r>
              <a:rPr lang="el-GR" sz="2000" b="1" dirty="0"/>
              <a:t>.</a:t>
            </a:r>
            <a:r>
              <a:rPr lang="el-GR" sz="2000" dirty="0"/>
              <a:t> </a:t>
            </a:r>
          </a:p>
          <a:p>
            <a:pPr marL="0" indent="0" algn="just">
              <a:spcBef>
                <a:spcPts val="0"/>
              </a:spcBef>
              <a:buNone/>
            </a:pPr>
            <a:r>
              <a:rPr lang="el-GR" sz="2000" dirty="0"/>
              <a:t>Δύναται να χρηματοδοτηθούν εκτός από την κατασκευή των έργων, εργασίες για την πλήρη λειτουργία των υποδομών και ενδεικτικά:</a:t>
            </a:r>
          </a:p>
          <a:p>
            <a:pPr marL="0" indent="0" algn="just">
              <a:spcBef>
                <a:spcPts val="0"/>
              </a:spcBef>
              <a:buNone/>
            </a:pPr>
            <a:r>
              <a:rPr lang="el-GR" sz="2000" dirty="0"/>
              <a:t>Ηλεκτροφωτισμός, ύδρευση, πυρόσβεση, μηχανήματα εφοδιασμού νερού και ρεύματος για τους χρήστες των καταφυγίων, δεξαμενές για την αποθήκευση των ελαιωδών καταλοίπων, βελτίωση της οδού πρόσβασης στο καταφύγιο – τόπο εκφόρτωσης, προμήθεια ψυκτικών θαλάμων, κατασκευή βελτίωση χώρων υγιεινής, δημιουργία αποθηκευτικών και λοιπών χώρων για τους αλιείς, προμήθεια εξοπλισμού </a:t>
            </a:r>
            <a:r>
              <a:rPr lang="el-GR" sz="2000" dirty="0" err="1"/>
              <a:t>κ.ο.κ.</a:t>
            </a:r>
            <a:r>
              <a:rPr lang="el-GR" sz="2000" dirty="0"/>
              <a:t> </a:t>
            </a:r>
          </a:p>
          <a:p>
            <a:pPr marL="0" indent="0" algn="just">
              <a:spcBef>
                <a:spcPts val="0"/>
              </a:spcBef>
              <a:buNone/>
            </a:pPr>
            <a:r>
              <a:rPr lang="el-GR" sz="2000" dirty="0"/>
              <a:t>Θα υποβληθούν ως ξεχωριστά </a:t>
            </a:r>
            <a:r>
              <a:rPr lang="el-GR" sz="2000" dirty="0" err="1"/>
              <a:t>υποέργα</a:t>
            </a:r>
            <a:r>
              <a:rPr lang="el-GR" sz="2000" dirty="0"/>
              <a:t> οι παρακάτω περιπτώσεις ενεργειών:</a:t>
            </a:r>
          </a:p>
          <a:p>
            <a:pPr algn="just">
              <a:spcBef>
                <a:spcPts val="0"/>
              </a:spcBef>
            </a:pPr>
            <a:r>
              <a:rPr lang="el-GR" sz="2000" dirty="0"/>
              <a:t>Οι εργασίες αρχαιολογίας</a:t>
            </a:r>
          </a:p>
          <a:p>
            <a:pPr algn="just">
              <a:spcBef>
                <a:spcPts val="0"/>
              </a:spcBef>
            </a:pPr>
            <a:r>
              <a:rPr lang="el-GR" sz="2000" dirty="0"/>
              <a:t>Οι συνδέσεις με τα δίκτυα Ο.Κ.Ω.</a:t>
            </a:r>
          </a:p>
          <a:p>
            <a:pPr marL="0" indent="0" algn="just">
              <a:spcBef>
                <a:spcPts val="0"/>
              </a:spcBef>
              <a:buNone/>
            </a:pPr>
            <a:endParaRPr lang="el-GR" sz="2000" dirty="0"/>
          </a:p>
          <a:p>
            <a:pPr marL="0" indent="0" algn="just">
              <a:lnSpc>
                <a:spcPct val="120000"/>
              </a:lnSpc>
              <a:spcBef>
                <a:spcPts val="0"/>
              </a:spcBef>
              <a:buNone/>
            </a:pPr>
            <a:endParaRPr lang="el-GR" sz="2400" dirty="0"/>
          </a:p>
          <a:p>
            <a:pPr marL="0" indent="0" algn="just">
              <a:buNone/>
            </a:pPr>
            <a:endParaRPr lang="el-GR" sz="2400" u="sng" dirty="0"/>
          </a:p>
        </p:txBody>
      </p:sp>
    </p:spTree>
    <p:extLst>
      <p:ext uri="{BB962C8B-B14F-4D97-AF65-F5344CB8AC3E}">
        <p14:creationId xmlns:p14="http://schemas.microsoft.com/office/powerpoint/2010/main" val="5356688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path path="shape">
            <a:fillToRect l="50000" t="50000" r="50000" b="50000"/>
          </a:path>
        </a:gradFill>
        <a:effectLst/>
      </p:bgPr>
    </p:bg>
    <p:spTree>
      <p:nvGrpSpPr>
        <p:cNvPr id="1" name=""/>
        <p:cNvGrpSpPr/>
        <p:nvPr/>
      </p:nvGrpSpPr>
      <p:grpSpPr>
        <a:xfrm>
          <a:off x="0" y="0"/>
          <a:ext cx="0" cy="0"/>
          <a:chOff x="0" y="0"/>
          <a:chExt cx="0" cy="0"/>
        </a:xfrm>
      </p:grpSpPr>
      <p:pic>
        <p:nvPicPr>
          <p:cNvPr id="4" name="Εικόνα 3">
            <a:extLst>
              <a:ext uri="{FF2B5EF4-FFF2-40B4-BE49-F238E27FC236}">
                <a16:creationId xmlns:a16="http://schemas.microsoft.com/office/drawing/2014/main" id="{E7FC762E-65AB-4B58-9F0E-232BE35406B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35136" y="5810193"/>
            <a:ext cx="1004260" cy="1044000"/>
          </a:xfrm>
          <a:prstGeom prst="rect">
            <a:avLst/>
          </a:prstGeom>
        </p:spPr>
      </p:pic>
      <p:pic>
        <p:nvPicPr>
          <p:cNvPr id="6" name="Εικόνα 5">
            <a:extLst>
              <a:ext uri="{FF2B5EF4-FFF2-40B4-BE49-F238E27FC236}">
                <a16:creationId xmlns:a16="http://schemas.microsoft.com/office/drawing/2014/main" id="{7E94BFB1-5D36-49BC-BB2A-D170396D930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967359" y="5814000"/>
            <a:ext cx="2283881" cy="1044000"/>
          </a:xfrm>
          <a:prstGeom prst="rect">
            <a:avLst/>
          </a:prstGeom>
        </p:spPr>
      </p:pic>
      <p:pic>
        <p:nvPicPr>
          <p:cNvPr id="9" name="Εικόνα 8">
            <a:extLst>
              <a:ext uri="{FF2B5EF4-FFF2-40B4-BE49-F238E27FC236}">
                <a16:creationId xmlns:a16="http://schemas.microsoft.com/office/drawing/2014/main" id="{C5A80860-7643-4AB8-8B9D-232CC96BE80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856181" y="5811557"/>
            <a:ext cx="1836002" cy="1042635"/>
          </a:xfrm>
          <a:prstGeom prst="rect">
            <a:avLst/>
          </a:prstGeom>
        </p:spPr>
      </p:pic>
      <p:pic>
        <p:nvPicPr>
          <p:cNvPr id="11" name="Εικόνα 10">
            <a:extLst>
              <a:ext uri="{FF2B5EF4-FFF2-40B4-BE49-F238E27FC236}">
                <a16:creationId xmlns:a16="http://schemas.microsoft.com/office/drawing/2014/main" id="{1653C006-CAB8-404D-8B41-A37768241385}"/>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178089" y="5810193"/>
            <a:ext cx="1741470" cy="1044000"/>
          </a:xfrm>
          <a:prstGeom prst="rect">
            <a:avLst/>
          </a:prstGeom>
        </p:spPr>
      </p:pic>
      <p:sp>
        <p:nvSpPr>
          <p:cNvPr id="2" name="Τίτλος 1">
            <a:extLst>
              <a:ext uri="{FF2B5EF4-FFF2-40B4-BE49-F238E27FC236}">
                <a16:creationId xmlns:a16="http://schemas.microsoft.com/office/drawing/2014/main" id="{6D24D64E-7530-4387-9F28-D7A595867662}"/>
              </a:ext>
            </a:extLst>
          </p:cNvPr>
          <p:cNvSpPr>
            <a:spLocks noGrp="1"/>
          </p:cNvSpPr>
          <p:nvPr>
            <p:ph type="title"/>
          </p:nvPr>
        </p:nvSpPr>
        <p:spPr/>
        <p:txBody>
          <a:bodyPr/>
          <a:lstStyle/>
          <a:p>
            <a:r>
              <a:rPr lang="el-GR" sz="3200" b="1" dirty="0">
                <a:latin typeface="+mn-lt"/>
                <a:ea typeface="Times New Roman" panose="02020603050405020304" pitchFamily="18" charset="0"/>
              </a:rPr>
              <a:t>ΔΡΑΣΗ: 4.2.3.1 – Δημόσιες υποδομές ανάπτυξης περιοχών αλιείας</a:t>
            </a:r>
            <a:endParaRPr lang="el-GR" sz="3200" b="1" dirty="0">
              <a:effectLst>
                <a:outerShdw blurRad="38100" dist="38100" dir="2700000" algn="tl">
                  <a:srgbClr val="000000">
                    <a:alpha val="43137"/>
                  </a:srgbClr>
                </a:outerShdw>
              </a:effectLst>
              <a:latin typeface="+mn-lt"/>
            </a:endParaRPr>
          </a:p>
        </p:txBody>
      </p:sp>
      <p:sp>
        <p:nvSpPr>
          <p:cNvPr id="5" name="Θέση περιεχομένου 4">
            <a:extLst>
              <a:ext uri="{FF2B5EF4-FFF2-40B4-BE49-F238E27FC236}">
                <a16:creationId xmlns:a16="http://schemas.microsoft.com/office/drawing/2014/main" id="{2755089F-8951-45B1-B921-6826D6E8180C}"/>
              </a:ext>
            </a:extLst>
          </p:cNvPr>
          <p:cNvSpPr>
            <a:spLocks noGrp="1"/>
          </p:cNvSpPr>
          <p:nvPr>
            <p:ph idx="1"/>
          </p:nvPr>
        </p:nvSpPr>
        <p:spPr>
          <a:xfrm>
            <a:off x="335137" y="1600200"/>
            <a:ext cx="8584422" cy="4209993"/>
          </a:xfrm>
        </p:spPr>
        <p:txBody>
          <a:bodyPr>
            <a:normAutofit/>
          </a:bodyPr>
          <a:lstStyle/>
          <a:p>
            <a:pPr algn="just">
              <a:lnSpc>
                <a:spcPct val="110000"/>
              </a:lnSpc>
              <a:spcBef>
                <a:spcPts val="0"/>
              </a:spcBef>
            </a:pPr>
            <a:r>
              <a:rPr lang="el-GR" sz="2200" dirty="0"/>
              <a:t>Η </a:t>
            </a:r>
            <a:r>
              <a:rPr lang="el-GR" sz="2200" dirty="0" err="1"/>
              <a:t>φωτοσήμανση</a:t>
            </a:r>
            <a:r>
              <a:rPr lang="el-GR" sz="2200" dirty="0"/>
              <a:t> των καταφυγίων και σε κάθε περίπτωση σύμφωνα με τις οδηγίες της Υπηρεσίας Φάρων του Πολεμικού Ναυτικού.</a:t>
            </a:r>
          </a:p>
          <a:p>
            <a:pPr algn="just">
              <a:lnSpc>
                <a:spcPct val="110000"/>
              </a:lnSpc>
              <a:spcBef>
                <a:spcPts val="0"/>
              </a:spcBef>
            </a:pPr>
            <a:r>
              <a:rPr lang="el-GR" sz="2200" dirty="0"/>
              <a:t>Η προμήθεια αντιρρυπαντικού εξοπλισμού για τα καταφύγια.</a:t>
            </a:r>
          </a:p>
          <a:p>
            <a:pPr algn="just">
              <a:lnSpc>
                <a:spcPct val="110000"/>
              </a:lnSpc>
              <a:spcBef>
                <a:spcPts val="0"/>
              </a:spcBef>
            </a:pPr>
            <a:r>
              <a:rPr lang="el-GR" sz="2200" dirty="0"/>
              <a:t>Υπηρεσίες Τεχνικού Συμβούλου που για την υποστήριξη του Δικαιούχου, που θα κριθούν αναγκαίες για την έγκαιρη και λειτουργικά αποτελεσματική υλοποίηση βασικού </a:t>
            </a:r>
            <a:r>
              <a:rPr lang="el-GR" sz="2200" dirty="0" err="1"/>
              <a:t>υποέργου</a:t>
            </a:r>
            <a:r>
              <a:rPr lang="el-GR" sz="2200" dirty="0"/>
              <a:t> της Πράξης.  </a:t>
            </a:r>
          </a:p>
          <a:p>
            <a:pPr marL="0" indent="0" algn="just">
              <a:buNone/>
            </a:pPr>
            <a:endParaRPr lang="el-GR" dirty="0"/>
          </a:p>
        </p:txBody>
      </p:sp>
    </p:spTree>
    <p:extLst>
      <p:ext uri="{BB962C8B-B14F-4D97-AF65-F5344CB8AC3E}">
        <p14:creationId xmlns:p14="http://schemas.microsoft.com/office/powerpoint/2010/main" val="13380169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path path="shape">
            <a:fillToRect l="50000" t="50000" r="50000" b="50000"/>
          </a:path>
        </a:gradFill>
        <a:effectLst/>
      </p:bgPr>
    </p:bg>
    <p:spTree>
      <p:nvGrpSpPr>
        <p:cNvPr id="1" name=""/>
        <p:cNvGrpSpPr/>
        <p:nvPr/>
      </p:nvGrpSpPr>
      <p:grpSpPr>
        <a:xfrm>
          <a:off x="0" y="0"/>
          <a:ext cx="0" cy="0"/>
          <a:chOff x="0" y="0"/>
          <a:chExt cx="0" cy="0"/>
        </a:xfrm>
      </p:grpSpPr>
      <p:pic>
        <p:nvPicPr>
          <p:cNvPr id="4" name="Εικόνα 3">
            <a:extLst>
              <a:ext uri="{FF2B5EF4-FFF2-40B4-BE49-F238E27FC236}">
                <a16:creationId xmlns:a16="http://schemas.microsoft.com/office/drawing/2014/main" id="{E7FC762E-65AB-4B58-9F0E-232BE35406B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35136" y="5810193"/>
            <a:ext cx="1004260" cy="1044000"/>
          </a:xfrm>
          <a:prstGeom prst="rect">
            <a:avLst/>
          </a:prstGeom>
        </p:spPr>
      </p:pic>
      <p:pic>
        <p:nvPicPr>
          <p:cNvPr id="6" name="Εικόνα 5">
            <a:extLst>
              <a:ext uri="{FF2B5EF4-FFF2-40B4-BE49-F238E27FC236}">
                <a16:creationId xmlns:a16="http://schemas.microsoft.com/office/drawing/2014/main" id="{7E94BFB1-5D36-49BC-BB2A-D170396D930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967359" y="5814000"/>
            <a:ext cx="2283881" cy="1044000"/>
          </a:xfrm>
          <a:prstGeom prst="rect">
            <a:avLst/>
          </a:prstGeom>
        </p:spPr>
      </p:pic>
      <p:pic>
        <p:nvPicPr>
          <p:cNvPr id="9" name="Εικόνα 8">
            <a:extLst>
              <a:ext uri="{FF2B5EF4-FFF2-40B4-BE49-F238E27FC236}">
                <a16:creationId xmlns:a16="http://schemas.microsoft.com/office/drawing/2014/main" id="{C5A80860-7643-4AB8-8B9D-232CC96BE80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856181" y="5811557"/>
            <a:ext cx="1836002" cy="1042635"/>
          </a:xfrm>
          <a:prstGeom prst="rect">
            <a:avLst/>
          </a:prstGeom>
        </p:spPr>
      </p:pic>
      <p:pic>
        <p:nvPicPr>
          <p:cNvPr id="11" name="Εικόνα 10">
            <a:extLst>
              <a:ext uri="{FF2B5EF4-FFF2-40B4-BE49-F238E27FC236}">
                <a16:creationId xmlns:a16="http://schemas.microsoft.com/office/drawing/2014/main" id="{1653C006-CAB8-404D-8B41-A37768241385}"/>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178089" y="5810193"/>
            <a:ext cx="1741470" cy="1044000"/>
          </a:xfrm>
          <a:prstGeom prst="rect">
            <a:avLst/>
          </a:prstGeom>
        </p:spPr>
      </p:pic>
      <p:sp>
        <p:nvSpPr>
          <p:cNvPr id="2" name="Τίτλος 1">
            <a:extLst>
              <a:ext uri="{FF2B5EF4-FFF2-40B4-BE49-F238E27FC236}">
                <a16:creationId xmlns:a16="http://schemas.microsoft.com/office/drawing/2014/main" id="{6D24D64E-7530-4387-9F28-D7A595867662}"/>
              </a:ext>
            </a:extLst>
          </p:cNvPr>
          <p:cNvSpPr>
            <a:spLocks noGrp="1"/>
          </p:cNvSpPr>
          <p:nvPr>
            <p:ph type="title"/>
          </p:nvPr>
        </p:nvSpPr>
        <p:spPr>
          <a:xfrm>
            <a:off x="457200" y="274637"/>
            <a:ext cx="8229600" cy="1278347"/>
          </a:xfrm>
        </p:spPr>
        <p:txBody>
          <a:bodyPr>
            <a:normAutofit fontScale="90000"/>
          </a:bodyPr>
          <a:lstStyle/>
          <a:p>
            <a:r>
              <a:rPr lang="el-GR" sz="3200" b="1" dirty="0">
                <a:latin typeface="+mn-lt"/>
                <a:ea typeface="Times New Roman" panose="02020603050405020304" pitchFamily="18" charset="0"/>
              </a:rPr>
              <a:t>ΔΡΑΣΗ: 4.2.3.2 – Υποδομές για την ενθάρρυνση της τουριστικής δραστηριότητας στις αλιευτικές περιοχές</a:t>
            </a:r>
            <a:endParaRPr lang="el-GR" sz="3200" b="1" dirty="0">
              <a:effectLst>
                <a:outerShdw blurRad="38100" dist="38100" dir="2700000" algn="tl">
                  <a:srgbClr val="000000">
                    <a:alpha val="43137"/>
                  </a:srgbClr>
                </a:outerShdw>
              </a:effectLst>
              <a:latin typeface="+mn-lt"/>
            </a:endParaRPr>
          </a:p>
        </p:txBody>
      </p:sp>
      <p:sp>
        <p:nvSpPr>
          <p:cNvPr id="5" name="Θέση περιεχομένου 4">
            <a:extLst>
              <a:ext uri="{FF2B5EF4-FFF2-40B4-BE49-F238E27FC236}">
                <a16:creationId xmlns:a16="http://schemas.microsoft.com/office/drawing/2014/main" id="{2755089F-8951-45B1-B921-6826D6E8180C}"/>
              </a:ext>
            </a:extLst>
          </p:cNvPr>
          <p:cNvSpPr>
            <a:spLocks noGrp="1"/>
          </p:cNvSpPr>
          <p:nvPr>
            <p:ph idx="1"/>
          </p:nvPr>
        </p:nvSpPr>
        <p:spPr>
          <a:xfrm>
            <a:off x="335137" y="1556792"/>
            <a:ext cx="8584422" cy="4253401"/>
          </a:xfrm>
        </p:spPr>
        <p:txBody>
          <a:bodyPr>
            <a:noAutofit/>
          </a:bodyPr>
          <a:lstStyle/>
          <a:p>
            <a:pPr marL="0" indent="0" algn="just">
              <a:spcBef>
                <a:spcPts val="0"/>
              </a:spcBef>
              <a:buNone/>
            </a:pPr>
            <a:r>
              <a:rPr lang="el-GR" sz="2000" dirty="0"/>
              <a:t>Στήριξη για επενδύσεις για δημόσια χρήση σε υποδομές για την ενθάρρυνση της τουριστικής δραστηριότητας στις αλιευτικές περιοχές: όπως η δημιουργία θαλάσσιων πάρκων, η διευκόλυνση της διεξαγωγής δραστηριοτήτων κατάδυσης και παρατήρησης του θαλάσσιου περιβάλλοντος, οι υποδομές μικρής κλίμακας για την ανάδειξη περιοχών φυσικού κάλλους, αξιοθέατων και μνημείων της φύσης ή του πολιτισμού (π.χ. σήμανση αξιοθέατων, μνημείων, θέσεις θέας, κέντρο τουριστικής πληροφόρησης, τουριστικό περίπτερο, μονοπάτια, ποδηλατικές ή άλλες διαδρομές, παρατηρητήρια κλπ.). Δεν επιτρέπονται οι παρεμβάσεις σε μνημεία αρμοδιότητας Υπουργείου Πολιτισμού. </a:t>
            </a:r>
          </a:p>
          <a:p>
            <a:pPr marL="0" indent="0" algn="just">
              <a:spcBef>
                <a:spcPts val="0"/>
              </a:spcBef>
              <a:buNone/>
            </a:pPr>
            <a:endParaRPr lang="el-GR" sz="2000" dirty="0"/>
          </a:p>
          <a:p>
            <a:pPr marL="0" indent="0" algn="just">
              <a:spcBef>
                <a:spcPts val="0"/>
              </a:spcBef>
              <a:buNone/>
            </a:pPr>
            <a:r>
              <a:rPr lang="el-GR" sz="2000" dirty="0"/>
              <a:t>Για τα έργα τα οποία αφορούν αποκλειστικά άυλες ενέργειες ο ανώτατος προϋπολογισμός δεν μπορεί να υπερβαίνει το ποσό των 50.000,00€.</a:t>
            </a:r>
          </a:p>
          <a:p>
            <a:pPr marL="0" indent="0" algn="just">
              <a:buNone/>
            </a:pPr>
            <a:endParaRPr lang="el-GR" sz="2400" u="sng" dirty="0"/>
          </a:p>
        </p:txBody>
      </p:sp>
    </p:spTree>
    <p:extLst>
      <p:ext uri="{BB962C8B-B14F-4D97-AF65-F5344CB8AC3E}">
        <p14:creationId xmlns:p14="http://schemas.microsoft.com/office/powerpoint/2010/main" val="3617904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path path="shape">
            <a:fillToRect l="50000" t="50000" r="50000" b="50000"/>
          </a:path>
        </a:gradFill>
        <a:effectLst/>
      </p:bgPr>
    </p:bg>
    <p:spTree>
      <p:nvGrpSpPr>
        <p:cNvPr id="1" name=""/>
        <p:cNvGrpSpPr/>
        <p:nvPr/>
      </p:nvGrpSpPr>
      <p:grpSpPr>
        <a:xfrm>
          <a:off x="0" y="0"/>
          <a:ext cx="0" cy="0"/>
          <a:chOff x="0" y="0"/>
          <a:chExt cx="0" cy="0"/>
        </a:xfrm>
      </p:grpSpPr>
      <p:pic>
        <p:nvPicPr>
          <p:cNvPr id="4" name="Εικόνα 3">
            <a:extLst>
              <a:ext uri="{FF2B5EF4-FFF2-40B4-BE49-F238E27FC236}">
                <a16:creationId xmlns:a16="http://schemas.microsoft.com/office/drawing/2014/main" id="{E7FC762E-65AB-4B58-9F0E-232BE35406B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35136" y="5810193"/>
            <a:ext cx="1004260" cy="1044000"/>
          </a:xfrm>
          <a:prstGeom prst="rect">
            <a:avLst/>
          </a:prstGeom>
        </p:spPr>
      </p:pic>
      <p:pic>
        <p:nvPicPr>
          <p:cNvPr id="6" name="Εικόνα 5">
            <a:extLst>
              <a:ext uri="{FF2B5EF4-FFF2-40B4-BE49-F238E27FC236}">
                <a16:creationId xmlns:a16="http://schemas.microsoft.com/office/drawing/2014/main" id="{7E94BFB1-5D36-49BC-BB2A-D170396D930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967359" y="5814000"/>
            <a:ext cx="2283881" cy="1044000"/>
          </a:xfrm>
          <a:prstGeom prst="rect">
            <a:avLst/>
          </a:prstGeom>
        </p:spPr>
      </p:pic>
      <p:pic>
        <p:nvPicPr>
          <p:cNvPr id="9" name="Εικόνα 8">
            <a:extLst>
              <a:ext uri="{FF2B5EF4-FFF2-40B4-BE49-F238E27FC236}">
                <a16:creationId xmlns:a16="http://schemas.microsoft.com/office/drawing/2014/main" id="{C5A80860-7643-4AB8-8B9D-232CC96BE80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856181" y="5811557"/>
            <a:ext cx="1836002" cy="1042635"/>
          </a:xfrm>
          <a:prstGeom prst="rect">
            <a:avLst/>
          </a:prstGeom>
        </p:spPr>
      </p:pic>
      <p:pic>
        <p:nvPicPr>
          <p:cNvPr id="11" name="Εικόνα 10">
            <a:extLst>
              <a:ext uri="{FF2B5EF4-FFF2-40B4-BE49-F238E27FC236}">
                <a16:creationId xmlns:a16="http://schemas.microsoft.com/office/drawing/2014/main" id="{1653C006-CAB8-404D-8B41-A37768241385}"/>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178089" y="5810193"/>
            <a:ext cx="1741470" cy="1044000"/>
          </a:xfrm>
          <a:prstGeom prst="rect">
            <a:avLst/>
          </a:prstGeom>
        </p:spPr>
      </p:pic>
      <p:sp>
        <p:nvSpPr>
          <p:cNvPr id="2" name="Τίτλος 1">
            <a:extLst>
              <a:ext uri="{FF2B5EF4-FFF2-40B4-BE49-F238E27FC236}">
                <a16:creationId xmlns:a16="http://schemas.microsoft.com/office/drawing/2014/main" id="{6D24D64E-7530-4387-9F28-D7A595867662}"/>
              </a:ext>
            </a:extLst>
          </p:cNvPr>
          <p:cNvSpPr>
            <a:spLocks noGrp="1"/>
          </p:cNvSpPr>
          <p:nvPr>
            <p:ph type="title"/>
          </p:nvPr>
        </p:nvSpPr>
        <p:spPr>
          <a:xfrm>
            <a:off x="457200" y="274637"/>
            <a:ext cx="8229600" cy="1278347"/>
          </a:xfrm>
        </p:spPr>
        <p:txBody>
          <a:bodyPr>
            <a:normAutofit fontScale="90000"/>
          </a:bodyPr>
          <a:lstStyle/>
          <a:p>
            <a:r>
              <a:rPr lang="el-GR" sz="3200" b="1" dirty="0">
                <a:latin typeface="+mn-lt"/>
                <a:ea typeface="Times New Roman" panose="02020603050405020304" pitchFamily="18" charset="0"/>
              </a:rPr>
              <a:t>ΔΡΑΣΗ: 4.2.3.3 – Υποδομές και Υπηρεσίες για τη βελτίωση της ποιότητας ζωής στις αλιευτικές περιοχές</a:t>
            </a:r>
            <a:endParaRPr lang="el-GR" sz="3200" b="1" dirty="0">
              <a:effectLst>
                <a:outerShdw blurRad="38100" dist="38100" dir="2700000" algn="tl">
                  <a:srgbClr val="000000">
                    <a:alpha val="43137"/>
                  </a:srgbClr>
                </a:outerShdw>
              </a:effectLst>
              <a:latin typeface="+mn-lt"/>
            </a:endParaRPr>
          </a:p>
        </p:txBody>
      </p:sp>
      <p:sp>
        <p:nvSpPr>
          <p:cNvPr id="5" name="Θέση περιεχομένου 4">
            <a:extLst>
              <a:ext uri="{FF2B5EF4-FFF2-40B4-BE49-F238E27FC236}">
                <a16:creationId xmlns:a16="http://schemas.microsoft.com/office/drawing/2014/main" id="{2755089F-8951-45B1-B921-6826D6E8180C}"/>
              </a:ext>
            </a:extLst>
          </p:cNvPr>
          <p:cNvSpPr>
            <a:spLocks noGrp="1"/>
          </p:cNvSpPr>
          <p:nvPr>
            <p:ph idx="1"/>
          </p:nvPr>
        </p:nvSpPr>
        <p:spPr>
          <a:xfrm>
            <a:off x="335137" y="1556792"/>
            <a:ext cx="8584422" cy="4253401"/>
          </a:xfrm>
        </p:spPr>
        <p:txBody>
          <a:bodyPr>
            <a:noAutofit/>
          </a:bodyPr>
          <a:lstStyle/>
          <a:p>
            <a:pPr marL="0" indent="0" algn="just">
              <a:spcBef>
                <a:spcPts val="0"/>
              </a:spcBef>
              <a:buNone/>
            </a:pPr>
            <a:r>
              <a:rPr lang="el-GR" sz="2000" b="1" dirty="0"/>
              <a:t>Περιλαμβάνονται:</a:t>
            </a:r>
          </a:p>
          <a:p>
            <a:pPr lvl="0" algn="just">
              <a:spcBef>
                <a:spcPts val="0"/>
              </a:spcBef>
            </a:pPr>
            <a:r>
              <a:rPr lang="el-GR" sz="2000" dirty="0"/>
              <a:t>Υποδομές πολιτισμού με παρεμβάσεις σε υφιστάμενα κτίρια για την αξιοποίησή τους για κοινωφελή χρήση.</a:t>
            </a:r>
          </a:p>
          <a:p>
            <a:pPr lvl="0" algn="just">
              <a:spcBef>
                <a:spcPts val="0"/>
              </a:spcBef>
            </a:pPr>
            <a:r>
              <a:rPr lang="el-GR" sz="2000" dirty="0"/>
              <a:t>Καλλιτεχνικές ή πολιτιστικές εκδηλώσεις και παραστάσεις, φεστιβάλ, εκθέσεις και άλλες παρόμοιες πολιτιστικές δραστηριότητες αποκλειστικά με θέμα την αλιευτική παράδοση.</a:t>
            </a:r>
          </a:p>
          <a:p>
            <a:pPr lvl="0" algn="just">
              <a:spcBef>
                <a:spcPts val="0"/>
              </a:spcBef>
            </a:pPr>
            <a:r>
              <a:rPr lang="el-GR" sz="2000" dirty="0"/>
              <a:t>Σύνταξη ή σύνθεση, επεξεργασία, παραγωγή, διανομή, </a:t>
            </a:r>
            <a:r>
              <a:rPr lang="el-GR" sz="2000" dirty="0" err="1"/>
              <a:t>ψηφιοποίηση</a:t>
            </a:r>
            <a:r>
              <a:rPr lang="el-GR" sz="2000" dirty="0"/>
              <a:t> και έκδοση μουσικών και λογοτεχνικών έργων, συμπεριλαμβανομένων των μεταφράσεων αποκλειστικά με θέμα την αλιευτική παράδοση και το φυσικό περιβάλλον της περιοχής.</a:t>
            </a:r>
          </a:p>
          <a:p>
            <a:pPr algn="just">
              <a:spcBef>
                <a:spcPts val="0"/>
              </a:spcBef>
            </a:pPr>
            <a:r>
              <a:rPr lang="el-GR" sz="2000" dirty="0"/>
              <a:t>Αναπλάσεις κοινόχρηστων χώρων ή μέρος οικισμών. Οι παρεμβάσεις θα πρέπει να υλοποιούνται σύμφωνα με ποιοτικά χαρακτηριστικά που αφορούν τη διατήρηση της τοπικής αρχιτεκτονικής και του τοπίου φυσικού περιβάλλοντος. Κατά προτεραιότητα θα εντάσσονται έργα στα οποία έχουν </a:t>
            </a:r>
          </a:p>
          <a:p>
            <a:pPr lvl="0" algn="just">
              <a:spcBef>
                <a:spcPts val="0"/>
              </a:spcBef>
            </a:pPr>
            <a:endParaRPr lang="el-GR" sz="2000" dirty="0"/>
          </a:p>
          <a:p>
            <a:pPr marL="0" indent="0" algn="just">
              <a:buNone/>
            </a:pPr>
            <a:endParaRPr lang="el-GR" sz="2400" u="sng" dirty="0"/>
          </a:p>
        </p:txBody>
      </p:sp>
    </p:spTree>
    <p:extLst>
      <p:ext uri="{BB962C8B-B14F-4D97-AF65-F5344CB8AC3E}">
        <p14:creationId xmlns:p14="http://schemas.microsoft.com/office/powerpoint/2010/main" val="3068193353"/>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Προεξοχή">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1177</TotalTime>
  <Words>2186</Words>
  <Application>Microsoft Office PowerPoint</Application>
  <PresentationFormat>Προβολή στην οθόνη (4:3)</PresentationFormat>
  <Paragraphs>186</Paragraphs>
  <Slides>24</Slides>
  <Notes>24</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24</vt:i4>
      </vt:variant>
    </vt:vector>
  </HeadingPairs>
  <TitlesOfParts>
    <vt:vector size="28" baseType="lpstr">
      <vt:lpstr>Arial</vt:lpstr>
      <vt:lpstr>Calibri</vt:lpstr>
      <vt:lpstr>Wingdings</vt:lpstr>
      <vt:lpstr>Θέμα του Office</vt:lpstr>
      <vt:lpstr>Παρουσίαση του PowerPoint</vt:lpstr>
      <vt:lpstr>Δυνητικοί Δικαιούχοι</vt:lpstr>
      <vt:lpstr>Περιοχή Παρέμβασης</vt:lpstr>
      <vt:lpstr>Περιεχόμενο Πρόσκλησης</vt:lpstr>
      <vt:lpstr>ΔΡΑΣΗ: 4.2.3.1 – Δημόσιες υποδομές ανάπτυξης περιοχών αλιείας</vt:lpstr>
      <vt:lpstr>ΔΡΑΣΗ: 4.2.3.1 – Δημόσιες υποδομές ανάπτυξης περιοχών αλιείας</vt:lpstr>
      <vt:lpstr>ΔΡΑΣΗ: 4.2.3.1 – Δημόσιες υποδομές ανάπτυξης περιοχών αλιείας</vt:lpstr>
      <vt:lpstr>ΔΡΑΣΗ: 4.2.3.2 – Υποδομές για την ενθάρρυνση της τουριστικής δραστηριότητας στις αλιευτικές περιοχές</vt:lpstr>
      <vt:lpstr>ΔΡΑΣΗ: 4.2.3.3 – Υποδομές και Υπηρεσίες για τη βελτίωση της ποιότητας ζωής στις αλιευτικές περιοχές</vt:lpstr>
      <vt:lpstr>ΔΡΑΣΗ: 4.2.3.3 – Υποδομές και Υπηρεσίες για τη βελτίωση της ποιότητας ζωής στις αλιευτικές περιοχές</vt:lpstr>
      <vt:lpstr>Οικονομικά στοιχεία Πρόσκλησης</vt:lpstr>
      <vt:lpstr>Επιλεξιμότητα</vt:lpstr>
      <vt:lpstr>Επιλεξιμότητα</vt:lpstr>
      <vt:lpstr>Επιλεξιμότητα</vt:lpstr>
      <vt:lpstr>Υποβολή Προτάσεων</vt:lpstr>
      <vt:lpstr>Στοιχεία Πρότασης</vt:lpstr>
      <vt:lpstr>Στοιχεία Πρότασης</vt:lpstr>
      <vt:lpstr>Στοιχεία Πρότασης</vt:lpstr>
      <vt:lpstr>Στοιχεία Πρότασης</vt:lpstr>
      <vt:lpstr>Στοιχεία Πρότασης</vt:lpstr>
      <vt:lpstr>Στοιχεία Πρότασης</vt:lpstr>
      <vt:lpstr>Στοιχεία Πρότασης</vt:lpstr>
      <vt:lpstr>Αξιολόγηση Πρότασης</vt:lpstr>
      <vt:lpstr>Πληροφορίες</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ANASTASIOU</dc:creator>
  <cp:lastModifiedBy>epiru</cp:lastModifiedBy>
  <cp:revision>308</cp:revision>
  <dcterms:created xsi:type="dcterms:W3CDTF">2016-06-15T09:36:12Z</dcterms:created>
  <dcterms:modified xsi:type="dcterms:W3CDTF">2020-06-10T10:33:54Z</dcterms:modified>
</cp:coreProperties>
</file>